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2"/>
  </p:notesMasterIdLst>
  <p:sldIdLst>
    <p:sldId id="269" r:id="rId2"/>
    <p:sldId id="260" r:id="rId3"/>
    <p:sldId id="271" r:id="rId4"/>
    <p:sldId id="272" r:id="rId5"/>
    <p:sldId id="273" r:id="rId6"/>
    <p:sldId id="264" r:id="rId7"/>
    <p:sldId id="262" r:id="rId8"/>
    <p:sldId id="266" r:id="rId9"/>
    <p:sldId id="286" r:id="rId10"/>
    <p:sldId id="287" r:id="rId11"/>
    <p:sldId id="292" r:id="rId12"/>
    <p:sldId id="291" r:id="rId13"/>
    <p:sldId id="293" r:id="rId14"/>
    <p:sldId id="288" r:id="rId15"/>
    <p:sldId id="294" r:id="rId16"/>
    <p:sldId id="295" r:id="rId17"/>
    <p:sldId id="296" r:id="rId18"/>
    <p:sldId id="297" r:id="rId19"/>
    <p:sldId id="282" r:id="rId20"/>
    <p:sldId id="283" r:id="rId21"/>
    <p:sldId id="284" r:id="rId22"/>
    <p:sldId id="275" r:id="rId23"/>
    <p:sldId id="290" r:id="rId24"/>
    <p:sldId id="276" r:id="rId25"/>
    <p:sldId id="277" r:id="rId26"/>
    <p:sldId id="278" r:id="rId27"/>
    <p:sldId id="289" r:id="rId28"/>
    <p:sldId id="281" r:id="rId29"/>
    <p:sldId id="298" r:id="rId30"/>
    <p:sldId id="285" r:id="rId3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ront page" id="{BC394068-F97A-44D6-A9C1-7DABA088F997}">
          <p14:sldIdLst>
            <p14:sldId id="269"/>
          </p14:sldIdLst>
        </p14:section>
        <p14:section name="Introduction" id="{6B209F51-7803-488E-9656-F11B806BD7FB}">
          <p14:sldIdLst>
            <p14:sldId id="260"/>
            <p14:sldId id="271"/>
            <p14:sldId id="272"/>
          </p14:sldIdLst>
        </p14:section>
        <p14:section name="Data quality" id="{2D5F8B3F-BEBA-496E-AA55-A34A4772D207}">
          <p14:sldIdLst>
            <p14:sldId id="273"/>
            <p14:sldId id="264"/>
            <p14:sldId id="262"/>
          </p14:sldIdLst>
        </p14:section>
        <p14:section name="Audio Detection" id="{A7B234B2-31AE-4608-8205-3CF07650CC26}">
          <p14:sldIdLst>
            <p14:sldId id="266"/>
            <p14:sldId id="286"/>
            <p14:sldId id="287"/>
            <p14:sldId id="292"/>
            <p14:sldId id="291"/>
            <p14:sldId id="293"/>
            <p14:sldId id="288"/>
            <p14:sldId id="294"/>
            <p14:sldId id="295"/>
            <p14:sldId id="296"/>
            <p14:sldId id="297"/>
          </p14:sldIdLst>
        </p14:section>
        <p14:section name="Conclusion" id="{7E5B115D-C0BD-4621-B41C-DE9A63730D11}">
          <p14:sldIdLst>
            <p14:sldId id="282"/>
            <p14:sldId id="283"/>
            <p14:sldId id="284"/>
          </p14:sldIdLst>
        </p14:section>
        <p14:section name="Bonus" id="{94364E4B-F50E-48F9-98D9-292E6125F1F2}">
          <p14:sldIdLst>
            <p14:sldId id="275"/>
            <p14:sldId id="290"/>
            <p14:sldId id="276"/>
            <p14:sldId id="277"/>
            <p14:sldId id="278"/>
            <p14:sldId id="289"/>
            <p14:sldId id="281"/>
            <p14:sldId id="298"/>
            <p14:sldId id="28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E1FF"/>
    <a:srgbClr val="D2D0D0"/>
    <a:srgbClr val="0000E6"/>
    <a:srgbClr val="8989FF"/>
    <a:srgbClr val="9B9BFF"/>
    <a:srgbClr val="F8F8F8"/>
    <a:srgbClr val="000074"/>
    <a:srgbClr val="E3E1EB"/>
    <a:srgbClr val="FDFDFD"/>
    <a:srgbClr val="0000A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12" autoAdjust="0"/>
    <p:restoredTop sz="54152" autoAdjust="0"/>
  </p:normalViewPr>
  <p:slideViewPr>
    <p:cSldViewPr snapToGrid="0">
      <p:cViewPr varScale="1">
        <p:scale>
          <a:sx n="38" d="100"/>
          <a:sy n="38" d="100"/>
        </p:scale>
        <p:origin x="192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media/media1.wav>
</file>

<file path=ppt/media/media2.wav>
</file>

<file path=ppt/media/media3.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49710D-D980-4ADD-8758-346F39E89AA2}" type="datetimeFigureOut">
              <a:rPr lang="en-GB" smtClean="0"/>
              <a:t>03/02/2021</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A7ECB4-C604-4C88-9799-10B681FC9196}" type="slidenum">
              <a:rPr lang="en-GB" smtClean="0"/>
              <a:t>‹N°›</a:t>
            </a:fld>
            <a:endParaRPr lang="en-GB"/>
          </a:p>
        </p:txBody>
      </p:sp>
    </p:spTree>
    <p:extLst>
      <p:ext uri="{BB962C8B-B14F-4D97-AF65-F5344CB8AC3E}">
        <p14:creationId xmlns:p14="http://schemas.microsoft.com/office/powerpoint/2010/main" val="1756770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we</a:t>
            </a:r>
            <a:r>
              <a:rPr lang="fr-FR" dirty="0"/>
              <a:t> are </a:t>
            </a:r>
            <a:r>
              <a:rPr lang="fr-FR" dirty="0" err="1"/>
              <a:t>going</a:t>
            </a:r>
            <a:r>
              <a:rPr lang="fr-FR" dirty="0"/>
              <a:t> to show </a:t>
            </a:r>
            <a:r>
              <a:rPr lang="fr-FR" dirty="0" err="1"/>
              <a:t>you</a:t>
            </a:r>
            <a:r>
              <a:rPr lang="fr-FR" dirty="0"/>
              <a:t> the </a:t>
            </a:r>
            <a:r>
              <a:rPr lang="fr-FR" dirty="0" err="1"/>
              <a:t>work</a:t>
            </a:r>
            <a:r>
              <a:rPr lang="fr-FR" dirty="0"/>
              <a:t> </a:t>
            </a:r>
            <a:r>
              <a:rPr lang="fr-FR" dirty="0" err="1"/>
              <a:t>we</a:t>
            </a:r>
            <a:r>
              <a:rPr lang="fr-FR" dirty="0"/>
              <a:t> </a:t>
            </a:r>
            <a:r>
              <a:rPr lang="fr-FR" dirty="0" err="1"/>
              <a:t>did</a:t>
            </a:r>
            <a:r>
              <a:rPr lang="fr-FR" dirty="0"/>
              <a:t> </a:t>
            </a:r>
            <a:r>
              <a:rPr lang="fr-FR" dirty="0" err="1"/>
              <a:t>during</a:t>
            </a:r>
            <a:r>
              <a:rPr lang="fr-FR" dirty="0"/>
              <a:t> </a:t>
            </a:r>
            <a:r>
              <a:rPr lang="fr-FR" dirty="0" err="1"/>
              <a:t>these</a:t>
            </a:r>
            <a:r>
              <a:rPr lang="fr-FR" dirty="0"/>
              <a:t> 2 </a:t>
            </a:r>
            <a:r>
              <a:rPr lang="fr-FR" dirty="0" err="1"/>
              <a:t>months</a:t>
            </a:r>
            <a:r>
              <a:rPr lang="fr-FR" dirty="0"/>
              <a:t> on the cat </a:t>
            </a:r>
            <a:r>
              <a:rPr lang="fr-FR" dirty="0" err="1"/>
              <a:t>acoustic</a:t>
            </a:r>
            <a:r>
              <a:rPr lang="fr-FR" dirty="0"/>
              <a:t> data </a:t>
            </a:r>
            <a:r>
              <a:rPr lang="fr-FR" dirty="0" err="1"/>
              <a:t>project</a:t>
            </a:r>
            <a:r>
              <a:rPr lang="fr-FR" dirty="0"/>
              <a:t>, </a:t>
            </a:r>
            <a:r>
              <a:rPr lang="fr-FR" dirty="0" err="1"/>
              <a:t>under</a:t>
            </a:r>
            <a:r>
              <a:rPr lang="fr-FR" dirty="0"/>
              <a:t> the supervision of Amandine </a:t>
            </a:r>
            <a:r>
              <a:rPr lang="fr-FR" dirty="0" err="1"/>
              <a:t>from</a:t>
            </a:r>
            <a:r>
              <a:rPr lang="fr-FR" dirty="0"/>
              <a:t> MARS and François Husson </a:t>
            </a:r>
            <a:r>
              <a:rPr lang="fr-FR" dirty="0" err="1"/>
              <a:t>from</a:t>
            </a:r>
            <a:r>
              <a:rPr lang="fr-FR" dirty="0"/>
              <a:t> </a:t>
            </a:r>
            <a:r>
              <a:rPr lang="fr-FR" dirty="0" err="1"/>
              <a:t>Agrocampus</a:t>
            </a:r>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a:t>
            </a:fld>
            <a:endParaRPr lang="en-GB"/>
          </a:p>
        </p:txBody>
      </p:sp>
    </p:spTree>
    <p:extLst>
      <p:ext uri="{BB962C8B-B14F-4D97-AF65-F5344CB8AC3E}">
        <p14:creationId xmlns:p14="http://schemas.microsoft.com/office/powerpoint/2010/main" val="551357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10</a:t>
            </a:fld>
            <a:endParaRPr lang="en-GB"/>
          </a:p>
        </p:txBody>
      </p:sp>
    </p:spTree>
    <p:extLst>
      <p:ext uri="{BB962C8B-B14F-4D97-AF65-F5344CB8AC3E}">
        <p14:creationId xmlns:p14="http://schemas.microsoft.com/office/powerpoint/2010/main" val="4218443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11</a:t>
            </a:fld>
            <a:endParaRPr lang="en-GB"/>
          </a:p>
        </p:txBody>
      </p:sp>
    </p:spTree>
    <p:extLst>
      <p:ext uri="{BB962C8B-B14F-4D97-AF65-F5344CB8AC3E}">
        <p14:creationId xmlns:p14="http://schemas.microsoft.com/office/powerpoint/2010/main" val="29551916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12</a:t>
            </a:fld>
            <a:endParaRPr lang="en-GB"/>
          </a:p>
        </p:txBody>
      </p:sp>
    </p:spTree>
    <p:extLst>
      <p:ext uri="{BB962C8B-B14F-4D97-AF65-F5344CB8AC3E}">
        <p14:creationId xmlns:p14="http://schemas.microsoft.com/office/powerpoint/2010/main" val="24273256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13</a:t>
            </a:fld>
            <a:endParaRPr lang="en-GB"/>
          </a:p>
        </p:txBody>
      </p:sp>
    </p:spTree>
    <p:extLst>
      <p:ext uri="{BB962C8B-B14F-4D97-AF65-F5344CB8AC3E}">
        <p14:creationId xmlns:p14="http://schemas.microsoft.com/office/powerpoint/2010/main" val="35055175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Machine Learning</a:t>
            </a:r>
          </a:p>
          <a:p>
            <a:endParaRPr lang="fr-FR" dirty="0"/>
          </a:p>
          <a:p>
            <a:r>
              <a:rPr lang="fr-FR" dirty="0"/>
              <a:t>Création du jeu d’entrainement</a:t>
            </a:r>
          </a:p>
          <a:p>
            <a:r>
              <a:rPr lang="fr-FR" dirty="0"/>
              <a:t>Performance du modèle</a:t>
            </a:r>
          </a:p>
          <a:p>
            <a:endParaRPr lang="fr-FR" dirty="0"/>
          </a:p>
          <a:p>
            <a:r>
              <a:rPr lang="fr-FR" dirty="0"/>
              <a:t>Nos données ont été labellisées de telle sorte que on a les zones des enregistrement où un croc se produit.</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14</a:t>
            </a:fld>
            <a:endParaRPr lang="en-GB"/>
          </a:p>
        </p:txBody>
      </p:sp>
    </p:spTree>
    <p:extLst>
      <p:ext uri="{BB962C8B-B14F-4D97-AF65-F5344CB8AC3E}">
        <p14:creationId xmlns:p14="http://schemas.microsoft.com/office/powerpoint/2010/main" val="2037074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15</a:t>
            </a:fld>
            <a:endParaRPr lang="en-GB"/>
          </a:p>
        </p:txBody>
      </p:sp>
    </p:spTree>
    <p:extLst>
      <p:ext uri="{BB962C8B-B14F-4D97-AF65-F5344CB8AC3E}">
        <p14:creationId xmlns:p14="http://schemas.microsoft.com/office/powerpoint/2010/main" val="412212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16</a:t>
            </a:fld>
            <a:endParaRPr lang="en-GB"/>
          </a:p>
        </p:txBody>
      </p:sp>
    </p:spTree>
    <p:extLst>
      <p:ext uri="{BB962C8B-B14F-4D97-AF65-F5344CB8AC3E}">
        <p14:creationId xmlns:p14="http://schemas.microsoft.com/office/powerpoint/2010/main" val="16329164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17</a:t>
            </a:fld>
            <a:endParaRPr lang="en-GB"/>
          </a:p>
        </p:txBody>
      </p:sp>
    </p:spTree>
    <p:extLst>
      <p:ext uri="{BB962C8B-B14F-4D97-AF65-F5344CB8AC3E}">
        <p14:creationId xmlns:p14="http://schemas.microsoft.com/office/powerpoint/2010/main" val="9119362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Stratégie de prédiction</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18</a:t>
            </a:fld>
            <a:endParaRPr lang="en-GB"/>
          </a:p>
        </p:txBody>
      </p:sp>
    </p:spTree>
    <p:extLst>
      <p:ext uri="{BB962C8B-B14F-4D97-AF65-F5344CB8AC3E}">
        <p14:creationId xmlns:p14="http://schemas.microsoft.com/office/powerpoint/2010/main" val="12355985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19</a:t>
            </a:fld>
            <a:endParaRPr lang="en-GB"/>
          </a:p>
        </p:txBody>
      </p:sp>
    </p:spTree>
    <p:extLst>
      <p:ext uri="{BB962C8B-B14F-4D97-AF65-F5344CB8AC3E}">
        <p14:creationId xmlns:p14="http://schemas.microsoft.com/office/powerpoint/2010/main" val="2083068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Mars</a:t>
            </a:r>
          </a:p>
          <a:p>
            <a:r>
              <a:rPr lang="en-GB" dirty="0" err="1"/>
              <a:t>Automatisation</a:t>
            </a:r>
            <a:r>
              <a:rPr lang="en-GB" dirty="0"/>
              <a:t> des acquisitions de </a:t>
            </a:r>
            <a:r>
              <a:rPr lang="en-GB" dirty="0" err="1"/>
              <a:t>données</a:t>
            </a:r>
            <a:br>
              <a:rPr lang="en-GB" dirty="0"/>
            </a:br>
            <a:r>
              <a:rPr lang="en-GB" dirty="0" err="1"/>
              <a:t>Tâche</a:t>
            </a:r>
            <a:r>
              <a:rPr lang="en-GB" dirty="0"/>
              <a:t> à </a:t>
            </a:r>
            <a:r>
              <a:rPr lang="en-GB" dirty="0" err="1"/>
              <a:t>digitaliser</a:t>
            </a:r>
            <a:r>
              <a:rPr lang="en-GB" dirty="0"/>
              <a:t> : </a:t>
            </a:r>
            <a:r>
              <a:rPr lang="en-GB" dirty="0" err="1"/>
              <a:t>Comptage</a:t>
            </a:r>
            <a:r>
              <a:rPr lang="en-GB" dirty="0"/>
              <a:t> des crocs et </a:t>
            </a:r>
            <a:r>
              <a:rPr lang="en-GB" dirty="0" err="1"/>
              <a:t>mastications</a:t>
            </a:r>
            <a:r>
              <a:rPr lang="en-GB" dirty="0"/>
              <a:t> </a:t>
            </a:r>
            <a:r>
              <a:rPr lang="en-GB" dirty="0" err="1"/>
              <a:t>lors</a:t>
            </a:r>
            <a:r>
              <a:rPr lang="en-GB" dirty="0"/>
              <a:t> de la consummation de </a:t>
            </a:r>
            <a:r>
              <a:rPr lang="en-GB" dirty="0" err="1"/>
              <a:t>friandises</a:t>
            </a:r>
            <a:r>
              <a:rPr lang="en-GB" dirty="0"/>
              <a:t>. </a:t>
            </a:r>
            <a:r>
              <a:rPr lang="en-GB" dirty="0" err="1"/>
              <a:t>Aujourd’hui</a:t>
            </a:r>
            <a:r>
              <a:rPr lang="en-GB" dirty="0"/>
              <a:t> à </a:t>
            </a:r>
            <a:r>
              <a:rPr lang="en-GB" dirty="0" err="1"/>
              <a:t>partir</a:t>
            </a:r>
            <a:r>
              <a:rPr lang="en-GB" dirty="0"/>
              <a:t> </a:t>
            </a:r>
            <a:r>
              <a:rPr lang="en-GB" dirty="0" err="1"/>
              <a:t>d’enregistrement</a:t>
            </a:r>
            <a:r>
              <a:rPr lang="en-GB" dirty="0"/>
              <a:t> </a:t>
            </a:r>
            <a:r>
              <a:rPr lang="en-GB" dirty="0" err="1"/>
              <a:t>vidéo</a:t>
            </a:r>
            <a:r>
              <a:rPr lang="en-GB" dirty="0"/>
              <a:t> </a:t>
            </a:r>
          </a:p>
          <a:p>
            <a:r>
              <a:rPr lang="en-GB" dirty="0"/>
              <a:t>Test d’un </a:t>
            </a:r>
            <a:r>
              <a:rPr lang="en-GB" dirty="0" err="1"/>
              <a:t>protocole</a:t>
            </a:r>
            <a:r>
              <a:rPr lang="en-GB" dirty="0"/>
              <a:t> de detection </a:t>
            </a:r>
            <a:r>
              <a:rPr lang="en-GB" dirty="0" err="1"/>
              <a:t>d’événements</a:t>
            </a:r>
            <a:r>
              <a:rPr lang="en-GB" dirty="0"/>
              <a:t>, </a:t>
            </a:r>
            <a:r>
              <a:rPr lang="en-GB" dirty="0" err="1"/>
              <a:t>données</a:t>
            </a:r>
            <a:r>
              <a:rPr lang="en-GB" dirty="0"/>
              <a:t> </a:t>
            </a:r>
            <a:r>
              <a:rPr lang="en-GB" dirty="0" err="1"/>
              <a:t>acquises</a:t>
            </a:r>
            <a:r>
              <a:rPr lang="en-GB" dirty="0"/>
              <a:t> par un micro porter par les chats</a:t>
            </a:r>
          </a:p>
          <a:p>
            <a:endParaRPr lang="en-GB" dirty="0"/>
          </a:p>
          <a:p>
            <a:r>
              <a:rPr lang="en-GB" dirty="0"/>
              <a:t>What was the goal of this project?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To automate a data collection process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Which data ? We observe cats eating kibbles, and the aim is to know how many times the cat breaks and chews the kibble, for further analysis on kibble effect on teeth, or quality, etc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Task we want to digitize is this breaks and bites counting, because currently they are collected by people watch video recordings, and it’ highly time consuming and quite expensive </a:t>
            </a:r>
          </a:p>
          <a:p>
            <a:r>
              <a:rPr lang="en-GB" dirty="0"/>
              <a:t>So the idea is to try a new acquisition protocol using sound recordings for event detection</a:t>
            </a:r>
          </a:p>
          <a:p>
            <a:endParaRPr lang="en-GB" dirty="0"/>
          </a:p>
          <a:p>
            <a:r>
              <a:rPr lang="en-GB" dirty="0"/>
              <a:t>Image : https://www.pinterest.fr/pin/568931365426236282/ (</a:t>
            </a:r>
            <a:r>
              <a:rPr lang="en-GB" dirty="0" err="1"/>
              <a:t>Verlina</a:t>
            </a:r>
            <a:r>
              <a:rPr lang="en-GB" dirty="0"/>
              <a:t>)</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a:t>
            </a:fld>
            <a:endParaRPr lang="en-GB"/>
          </a:p>
        </p:txBody>
      </p:sp>
    </p:spTree>
    <p:extLst>
      <p:ext uri="{BB962C8B-B14F-4D97-AF65-F5344CB8AC3E}">
        <p14:creationId xmlns:p14="http://schemas.microsoft.com/office/powerpoint/2010/main" val="21812770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r>
              <a:rPr lang="fr-FR" dirty="0"/>
              <a:t>On a pu montrer qu’aujourd’hui les données ne permet pas une exploitation des données en vue d’un travail statistique</a:t>
            </a:r>
          </a:p>
          <a:p>
            <a:endParaRPr lang="fr-FR" dirty="0"/>
          </a:p>
          <a:p>
            <a:r>
              <a:rPr lang="fr-FR" dirty="0"/>
              <a:t>Crocs sont facilement détectable pour la mastication ce sera une tâche plus sensible</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20</a:t>
            </a:fld>
            <a:endParaRPr lang="en-GB"/>
          </a:p>
        </p:txBody>
      </p:sp>
    </p:spTree>
    <p:extLst>
      <p:ext uri="{BB962C8B-B14F-4D97-AF65-F5344CB8AC3E}">
        <p14:creationId xmlns:p14="http://schemas.microsoft.com/office/powerpoint/2010/main" val="6217043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Merci de votre attention</a:t>
            </a:r>
          </a:p>
          <a:p>
            <a:endParaRPr lang="fr-FR" dirty="0"/>
          </a:p>
          <a:p>
            <a:r>
              <a:rPr lang="fr-FR" dirty="0"/>
              <a:t>Source des images</a:t>
            </a:r>
          </a:p>
          <a:p>
            <a:r>
              <a:rPr lang="fr-FR" dirty="0"/>
              <a:t>Et remerciements</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21</a:t>
            </a:fld>
            <a:endParaRPr lang="en-GB"/>
          </a:p>
        </p:txBody>
      </p:sp>
    </p:spTree>
    <p:extLst>
      <p:ext uri="{BB962C8B-B14F-4D97-AF65-F5344CB8AC3E}">
        <p14:creationId xmlns:p14="http://schemas.microsoft.com/office/powerpoint/2010/main" val="22978004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ICA :</a:t>
            </a:r>
          </a:p>
          <a:p>
            <a:r>
              <a:rPr lang="fr-FR" dirty="0"/>
              <a:t>Idée : méthode de détection des sources </a:t>
            </a:r>
          </a:p>
          <a:p>
            <a:r>
              <a:rPr lang="fr-FR" dirty="0"/>
              <a:t>Problème : Il faut plusieurs enregistrement d’un même moment (ne s’applique à notre protocole) . Bien expliquer que le son doit provenir de plusieurs sources (chat = source, voix = source …)</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22</a:t>
            </a:fld>
            <a:endParaRPr lang="en-GB" dirty="0"/>
          </a:p>
        </p:txBody>
      </p:sp>
    </p:spTree>
    <p:extLst>
      <p:ext uri="{BB962C8B-B14F-4D97-AF65-F5344CB8AC3E}">
        <p14:creationId xmlns:p14="http://schemas.microsoft.com/office/powerpoint/2010/main" val="28580589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ICA :</a:t>
            </a:r>
          </a:p>
          <a:p>
            <a:r>
              <a:rPr lang="fr-FR" dirty="0"/>
              <a:t>Idée : méthode de détection des sources </a:t>
            </a:r>
          </a:p>
          <a:p>
            <a:r>
              <a:rPr lang="fr-FR" dirty="0"/>
              <a:t>Problème : Il faut plusieurs enregistrement d’un même moment (ne s’applique à notre protocole) . Bien expliquer que le son doit provenir de plusieurs sources (chat = source, voix = source …)</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23</a:t>
            </a:fld>
            <a:endParaRPr lang="en-GB" dirty="0"/>
          </a:p>
        </p:txBody>
      </p:sp>
    </p:spTree>
    <p:extLst>
      <p:ext uri="{BB962C8B-B14F-4D97-AF65-F5344CB8AC3E}">
        <p14:creationId xmlns:p14="http://schemas.microsoft.com/office/powerpoint/2010/main" val="36339949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Analyse fonctionnelle : </a:t>
            </a:r>
          </a:p>
          <a:p>
            <a:r>
              <a:rPr lang="fr-FR" dirty="0"/>
              <a:t>Idée : Courbes d’amplitude sont considéré comme des fonctions, extraction d’une variable réponse quanti à partir d’une courbe</a:t>
            </a:r>
          </a:p>
          <a:p>
            <a:endParaRPr lang="fr-FR" dirty="0"/>
          </a:p>
          <a:p>
            <a:r>
              <a:rPr lang="en-US" sz="1200" b="1" dirty="0">
                <a:solidFill>
                  <a:srgbClr val="000000"/>
                </a:solidFill>
                <a:effectLst/>
                <a:latin typeface="Calibri" panose="020F0502020204030204" pitchFamily="34" charset="0"/>
              </a:rPr>
              <a:t>WHAT : </a:t>
            </a:r>
            <a:r>
              <a:rPr lang="en-US" sz="1200" dirty="0">
                <a:solidFill>
                  <a:srgbClr val="000000"/>
                </a:solidFill>
                <a:effectLst/>
                <a:latin typeface="Calibri" panose="020F0502020204030204" pitchFamily="34" charset="0"/>
              </a:rPr>
              <a:t>results for one of the methods in predicting number of breaks :</a:t>
            </a:r>
            <a:endParaRPr lang="en-US" dirty="0"/>
          </a:p>
          <a:p>
            <a:r>
              <a:rPr lang="en-US" sz="1200" dirty="0">
                <a:solidFill>
                  <a:srgbClr val="000000"/>
                </a:solidFill>
                <a:effectLst/>
                <a:latin typeface="Calibri" panose="020F0502020204030204" pitchFamily="34" charset="0"/>
              </a:rPr>
              <a:t>not working,  model predicts between 1 and 2 no matter what the actual number of breaks is</a:t>
            </a:r>
            <a:endParaRPr lang="en-US" dirty="0"/>
          </a:p>
          <a:p>
            <a:r>
              <a:rPr lang="en-US" dirty="0"/>
              <a:t> </a:t>
            </a:r>
          </a:p>
          <a:p>
            <a:r>
              <a:rPr lang="en-US" sz="1200" dirty="0">
                <a:solidFill>
                  <a:srgbClr val="000000"/>
                </a:solidFill>
                <a:effectLst/>
                <a:latin typeface="Calibri" panose="020F0502020204030204" pitchFamily="34" charset="0"/>
              </a:rPr>
              <a:t>Same kind of results for all the methods and parameters</a:t>
            </a:r>
          </a:p>
          <a:p>
            <a:endParaRPr lang="en-US" sz="1200" dirty="0">
              <a:solidFill>
                <a:srgbClr val="000000"/>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Problème : Très mauvaise prédiction : une variable réponse n’implique pas une forme de courbe</a:t>
            </a:r>
          </a:p>
          <a:p>
            <a:endParaRPr lang="en-US"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24</a:t>
            </a:fld>
            <a:endParaRPr lang="en-GB" dirty="0"/>
          </a:p>
        </p:txBody>
      </p:sp>
    </p:spTree>
    <p:extLst>
      <p:ext uri="{BB962C8B-B14F-4D97-AF65-F5344CB8AC3E}">
        <p14:creationId xmlns:p14="http://schemas.microsoft.com/office/powerpoint/2010/main" val="40767406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Labelisation</a:t>
            </a:r>
            <a:r>
              <a:rPr lang="fr-FR" dirty="0"/>
              <a:t> faible ou forte ?</a:t>
            </a:r>
          </a:p>
          <a:p>
            <a:endParaRPr lang="fr-FR" dirty="0"/>
          </a:p>
          <a:p>
            <a:r>
              <a:rPr lang="fr-FR" dirty="0"/>
              <a:t>Test : Est-ce que une labellisation faible (moins couteuse) suffit ?</a:t>
            </a:r>
          </a:p>
          <a:p>
            <a:r>
              <a:rPr lang="fr-FR" dirty="0"/>
              <a:t>Résultats de l’analyse fonctionnelle</a:t>
            </a:r>
          </a:p>
          <a:p>
            <a:endParaRPr lang="fr-FR" dirty="0"/>
          </a:p>
          <a:p>
            <a:r>
              <a:rPr lang="fr-FR" dirty="0"/>
              <a:t>Conclusion : labélisation forte</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25</a:t>
            </a:fld>
            <a:endParaRPr lang="en-GB"/>
          </a:p>
        </p:txBody>
      </p:sp>
    </p:spTree>
    <p:extLst>
      <p:ext uri="{BB962C8B-B14F-4D97-AF65-F5344CB8AC3E}">
        <p14:creationId xmlns:p14="http://schemas.microsoft.com/office/powerpoint/2010/main" val="16116183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Machine Learning</a:t>
            </a:r>
          </a:p>
          <a:p>
            <a:endParaRPr lang="fr-FR" dirty="0"/>
          </a:p>
          <a:p>
            <a:r>
              <a:rPr lang="fr-FR" dirty="0"/>
              <a:t>Création du jeu d’entrainement</a:t>
            </a:r>
          </a:p>
          <a:p>
            <a:r>
              <a:rPr lang="fr-FR" dirty="0"/>
              <a:t>Performance du modèle</a:t>
            </a:r>
          </a:p>
          <a:p>
            <a:endParaRPr lang="fr-FR" dirty="0"/>
          </a:p>
          <a:p>
            <a:r>
              <a:rPr lang="fr-FR" dirty="0"/>
              <a:t>Nos données ont été labellisées de telle sorte que on a les zones des enregistrement où un croc se produit.</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26</a:t>
            </a:fld>
            <a:endParaRPr lang="en-GB"/>
          </a:p>
        </p:txBody>
      </p:sp>
    </p:spTree>
    <p:extLst>
      <p:ext uri="{BB962C8B-B14F-4D97-AF65-F5344CB8AC3E}">
        <p14:creationId xmlns:p14="http://schemas.microsoft.com/office/powerpoint/2010/main" val="4731536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Règle de décision</a:t>
            </a:r>
          </a:p>
          <a:p>
            <a:endParaRPr lang="fr-FR" dirty="0"/>
          </a:p>
          <a:p>
            <a:r>
              <a:rPr lang="fr-FR" dirty="0"/>
              <a:t>AV</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27</a:t>
            </a:fld>
            <a:endParaRPr lang="en-GB"/>
          </a:p>
        </p:txBody>
      </p:sp>
    </p:spTree>
    <p:extLst>
      <p:ext uri="{BB962C8B-B14F-4D97-AF65-F5344CB8AC3E}">
        <p14:creationId xmlns:p14="http://schemas.microsoft.com/office/powerpoint/2010/main" val="1275935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Résultats globaux </a:t>
            </a:r>
          </a:p>
          <a:p>
            <a:endParaRPr lang="fr-FR" dirty="0"/>
          </a:p>
          <a:p>
            <a:r>
              <a:rPr lang="fr-FR" dirty="0"/>
              <a:t>Les jolies graphiques</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28</a:t>
            </a:fld>
            <a:endParaRPr lang="en-GB"/>
          </a:p>
        </p:txBody>
      </p:sp>
    </p:spTree>
    <p:extLst>
      <p:ext uri="{BB962C8B-B14F-4D97-AF65-F5344CB8AC3E}">
        <p14:creationId xmlns:p14="http://schemas.microsoft.com/office/powerpoint/2010/main" val="20282513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Résultats globaux </a:t>
            </a:r>
          </a:p>
          <a:p>
            <a:endParaRPr lang="fr-FR" dirty="0"/>
          </a:p>
          <a:p>
            <a:r>
              <a:rPr lang="fr-FR" dirty="0"/>
              <a:t>Les jolies graphiques</a:t>
            </a:r>
          </a:p>
          <a:p>
            <a:endParaRPr lang="fr-FR" dirty="0"/>
          </a:p>
          <a:p>
            <a:r>
              <a:rPr lang="fr-FR" dirty="0"/>
              <a:t>AV</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29</a:t>
            </a:fld>
            <a:endParaRPr lang="en-GB"/>
          </a:p>
        </p:txBody>
      </p:sp>
    </p:spTree>
    <p:extLst>
      <p:ext uri="{BB962C8B-B14F-4D97-AF65-F5344CB8AC3E}">
        <p14:creationId xmlns:p14="http://schemas.microsoft.com/office/powerpoint/2010/main" val="6497655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MARS gave us these new audio data and the first question was -&gt; does the acquisition method used allow enough data quality for event counting? So are they usable?</a:t>
            </a:r>
          </a:p>
          <a:p>
            <a:r>
              <a:rPr lang="en-GB" dirty="0"/>
              <a:t>And this leads to another issue which is : does audio data allow the detection of this kind of events?</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3</a:t>
            </a:fld>
            <a:endParaRPr lang="en-GB"/>
          </a:p>
        </p:txBody>
      </p:sp>
    </p:spTree>
    <p:extLst>
      <p:ext uri="{BB962C8B-B14F-4D97-AF65-F5344CB8AC3E}">
        <p14:creationId xmlns:p14="http://schemas.microsoft.com/office/powerpoint/2010/main" val="14029487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Merci de votre attention</a:t>
            </a:r>
          </a:p>
          <a:p>
            <a:endParaRPr lang="fr-FR" dirty="0"/>
          </a:p>
          <a:p>
            <a:r>
              <a:rPr lang="fr-FR" dirty="0"/>
              <a:t>Source des images</a:t>
            </a:r>
          </a:p>
          <a:p>
            <a:r>
              <a:rPr lang="fr-FR" dirty="0"/>
              <a:t>Et remerciements</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30</a:t>
            </a:fld>
            <a:endParaRPr lang="en-GB"/>
          </a:p>
        </p:txBody>
      </p:sp>
    </p:spTree>
    <p:extLst>
      <p:ext uri="{BB962C8B-B14F-4D97-AF65-F5344CB8AC3E}">
        <p14:creationId xmlns:p14="http://schemas.microsoft.com/office/powerpoint/2010/main" val="4919558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We tried to answer these questions during our project and we’ll talk first about the usability of the MARS data, and protocol quality</a:t>
            </a:r>
          </a:p>
          <a:p>
            <a:endParaRPr lang="en-GB" dirty="0"/>
          </a:p>
          <a:p>
            <a:r>
              <a:rPr lang="en-GB" dirty="0"/>
              <a:t>And secondly we’ll talk about event counting process from audio recordings, so which method we developed to count the events</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4</a:t>
            </a:fld>
            <a:endParaRPr lang="en-GB"/>
          </a:p>
        </p:txBody>
      </p:sp>
    </p:spTree>
    <p:extLst>
      <p:ext uri="{BB962C8B-B14F-4D97-AF65-F5344CB8AC3E}">
        <p14:creationId xmlns:p14="http://schemas.microsoft.com/office/powerpoint/2010/main" val="31665856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Structure des </a:t>
            </a:r>
            <a:r>
              <a:rPr lang="en-GB" dirty="0" err="1"/>
              <a:t>données</a:t>
            </a:r>
            <a:r>
              <a:rPr lang="en-GB" dirty="0"/>
              <a:t> :</a:t>
            </a:r>
          </a:p>
          <a:p>
            <a:r>
              <a:rPr lang="en-GB" dirty="0" err="1"/>
              <a:t>Partie</a:t>
            </a:r>
            <a:r>
              <a:rPr lang="en-GB" dirty="0"/>
              <a:t> </a:t>
            </a:r>
            <a:r>
              <a:rPr lang="en-GB" dirty="0" err="1"/>
              <a:t>signalétique</a:t>
            </a:r>
            <a:r>
              <a:rPr lang="en-GB" dirty="0"/>
              <a:t> / </a:t>
            </a:r>
            <a:r>
              <a:rPr lang="en-GB" dirty="0" err="1"/>
              <a:t>Partie</a:t>
            </a:r>
            <a:r>
              <a:rPr lang="en-GB" dirty="0"/>
              <a:t> </a:t>
            </a:r>
            <a:r>
              <a:rPr lang="en-GB" dirty="0" err="1"/>
              <a:t>enregistrement</a:t>
            </a:r>
            <a:r>
              <a:rPr lang="en-GB" dirty="0"/>
              <a:t> / </a:t>
            </a:r>
            <a:r>
              <a:rPr lang="en-GB" dirty="0" err="1"/>
              <a:t>Partie</a:t>
            </a:r>
            <a:r>
              <a:rPr lang="en-GB" dirty="0"/>
              <a:t> </a:t>
            </a:r>
            <a:r>
              <a:rPr lang="en-GB" dirty="0" err="1"/>
              <a:t>labellisation</a:t>
            </a:r>
            <a:r>
              <a:rPr lang="en-GB" dirty="0"/>
              <a:t> (</a:t>
            </a:r>
            <a:r>
              <a:rPr lang="en-GB" dirty="0" err="1"/>
              <a:t>faible</a:t>
            </a:r>
            <a:r>
              <a:rPr lang="en-GB" dirty="0"/>
              <a:t>) </a:t>
            </a:r>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5</a:t>
            </a:fld>
            <a:endParaRPr lang="en-GB"/>
          </a:p>
        </p:txBody>
      </p:sp>
    </p:spTree>
    <p:extLst>
      <p:ext uri="{BB962C8B-B14F-4D97-AF65-F5344CB8AC3E}">
        <p14:creationId xmlns:p14="http://schemas.microsoft.com/office/powerpoint/2010/main" val="2546813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GB" dirty="0"/>
              <a:t>Deux representations possible : </a:t>
            </a:r>
          </a:p>
          <a:p>
            <a:r>
              <a:rPr lang="en-GB" dirty="0"/>
              <a:t>Amplitude</a:t>
            </a:r>
          </a:p>
          <a:p>
            <a:r>
              <a:rPr lang="en-GB" dirty="0"/>
              <a:t>Spectro </a:t>
            </a:r>
            <a:r>
              <a:rPr lang="en-GB" dirty="0" err="1"/>
              <a:t>stf</a:t>
            </a:r>
            <a:r>
              <a:rPr lang="en-GB" dirty="0"/>
              <a:t> (explication de comment </a:t>
            </a:r>
            <a:r>
              <a:rPr lang="en-GB" dirty="0" err="1"/>
              <a:t>c’est</a:t>
            </a:r>
            <a:r>
              <a:rPr lang="en-GB" dirty="0"/>
              <a:t> </a:t>
            </a:r>
            <a:r>
              <a:rPr lang="en-GB" dirty="0" err="1"/>
              <a:t>construit</a:t>
            </a:r>
            <a:r>
              <a:rPr lang="en-GB" dirty="0"/>
              <a:t>)</a:t>
            </a:r>
          </a:p>
          <a:p>
            <a:endParaRPr lang="en-GB" dirty="0"/>
          </a:p>
          <a:p>
            <a:r>
              <a:rPr lang="en-GB" dirty="0"/>
              <a:t>Son </a:t>
            </a:r>
            <a:r>
              <a:rPr lang="en-GB" dirty="0" err="1"/>
              <a:t>associé</a:t>
            </a:r>
            <a:r>
              <a:rPr lang="en-GB" dirty="0"/>
              <a:t> à </a:t>
            </a:r>
            <a:r>
              <a:rPr lang="en-GB" dirty="0" err="1"/>
              <a:t>ces</a:t>
            </a:r>
            <a:r>
              <a:rPr lang="en-GB" dirty="0"/>
              <a:t> graph</a:t>
            </a:r>
          </a:p>
          <a:p>
            <a:endParaRPr lang="en-GB" dirty="0"/>
          </a:p>
          <a:p>
            <a:r>
              <a:rPr lang="en-GB" dirty="0"/>
              <a:t>Mise </a:t>
            </a:r>
            <a:r>
              <a:rPr lang="en-GB" dirty="0" err="1"/>
              <a:t>en</a:t>
            </a:r>
            <a:r>
              <a:rPr lang="en-GB" dirty="0"/>
              <a:t> </a:t>
            </a:r>
            <a:r>
              <a:rPr lang="en-GB" dirty="0" err="1"/>
              <a:t>parallèle</a:t>
            </a:r>
            <a:r>
              <a:rPr lang="en-GB" dirty="0"/>
              <a:t> des </a:t>
            </a:r>
            <a:r>
              <a:rPr lang="en-GB" dirty="0" err="1"/>
              <a:t>labellisations</a:t>
            </a:r>
            <a:r>
              <a:rPr lang="en-GB" dirty="0"/>
              <a:t> </a:t>
            </a:r>
            <a:r>
              <a:rPr lang="en-GB" dirty="0" err="1"/>
              <a:t>faibles</a:t>
            </a:r>
            <a:r>
              <a:rPr lang="en-GB" dirty="0"/>
              <a:t> </a:t>
            </a:r>
          </a:p>
          <a:p>
            <a:r>
              <a:rPr lang="en-GB" dirty="0" err="1"/>
              <a:t>Problème</a:t>
            </a:r>
            <a:r>
              <a:rPr lang="en-GB" dirty="0"/>
              <a:t> on arrive pas à l’oeil </a:t>
            </a:r>
            <a:r>
              <a:rPr lang="en-GB" dirty="0" err="1"/>
              <a:t>ou</a:t>
            </a:r>
            <a:r>
              <a:rPr lang="en-GB" dirty="0"/>
              <a:t> à </a:t>
            </a:r>
            <a:r>
              <a:rPr lang="en-GB" dirty="0" err="1"/>
              <a:t>l’oreille</a:t>
            </a:r>
            <a:r>
              <a:rPr lang="en-GB" dirty="0"/>
              <a:t> à </a:t>
            </a:r>
            <a:r>
              <a:rPr lang="en-GB" dirty="0" err="1"/>
              <a:t>lier</a:t>
            </a:r>
            <a:r>
              <a:rPr lang="en-GB" dirty="0"/>
              <a:t> les </a:t>
            </a:r>
            <a:r>
              <a:rPr lang="en-GB" dirty="0" err="1"/>
              <a:t>labellisations</a:t>
            </a:r>
            <a:r>
              <a:rPr lang="en-GB" dirty="0"/>
              <a:t> -&gt; </a:t>
            </a:r>
            <a:r>
              <a:rPr lang="en-GB" dirty="0" err="1"/>
              <a:t>pré-traitement</a:t>
            </a:r>
            <a:r>
              <a:rPr lang="en-GB" dirty="0"/>
              <a:t> des </a:t>
            </a:r>
            <a:r>
              <a:rPr lang="en-GB" dirty="0" err="1"/>
              <a:t>données</a:t>
            </a:r>
            <a:r>
              <a:rPr lang="en-GB" dirty="0"/>
              <a:t> </a:t>
            </a:r>
            <a:r>
              <a:rPr lang="en-GB" dirty="0" err="1"/>
              <a:t>nécessaires</a:t>
            </a:r>
            <a:endParaRPr lang="en-GB"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6</a:t>
            </a:fld>
            <a:endParaRPr lang="en-GB"/>
          </a:p>
        </p:txBody>
      </p:sp>
    </p:spTree>
    <p:extLst>
      <p:ext uri="{BB962C8B-B14F-4D97-AF65-F5344CB8AC3E}">
        <p14:creationId xmlns:p14="http://schemas.microsoft.com/office/powerpoint/2010/main" val="39100625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Fréquences :</a:t>
            </a:r>
          </a:p>
          <a:p>
            <a:r>
              <a:rPr lang="fr-FR" dirty="0"/>
              <a:t>Il n’y a pas de fréquence caractéristique du croc</a:t>
            </a:r>
          </a:p>
          <a:p>
            <a:r>
              <a:rPr lang="fr-FR" dirty="0"/>
              <a:t>Problème : les bruits recouvrent des bandes très larges </a:t>
            </a:r>
          </a:p>
          <a:p>
            <a:endParaRPr lang="fr-FR" dirty="0"/>
          </a:p>
          <a:p>
            <a:r>
              <a:rPr lang="fr-FR" dirty="0"/>
              <a:t>ICA :</a:t>
            </a:r>
          </a:p>
          <a:p>
            <a:r>
              <a:rPr lang="fr-FR" dirty="0"/>
              <a:t>Idée : méthode de détection des sources </a:t>
            </a:r>
          </a:p>
          <a:p>
            <a:r>
              <a:rPr lang="fr-FR" dirty="0"/>
              <a:t>Problème : Il faut plusieurs enregistrement d’un même moment (ne s’applique à notre protocole) . Bien expliquer que le son doit provenir de plusieurs sources (chat = source, voix = source …)</a:t>
            </a:r>
          </a:p>
          <a:p>
            <a:endParaRPr lang="fr-FR" dirty="0"/>
          </a:p>
          <a:p>
            <a:r>
              <a:rPr lang="fr-FR" dirty="0"/>
              <a:t>Analyse fonctionnelle : </a:t>
            </a:r>
          </a:p>
          <a:p>
            <a:r>
              <a:rPr lang="fr-FR" dirty="0"/>
              <a:t>Idée : Courbes d’amplitude sont considéré comme des fonctions, extraction d’une variable réponse quanti à partir d’une courbe</a:t>
            </a:r>
          </a:p>
          <a:p>
            <a:r>
              <a:rPr lang="fr-FR" dirty="0"/>
              <a:t>Problème : Très mauvaise prédiction</a:t>
            </a:r>
          </a:p>
          <a:p>
            <a:endParaRPr lang="fr-FR" dirty="0"/>
          </a:p>
          <a:p>
            <a:r>
              <a:rPr lang="fr-FR" dirty="0"/>
              <a:t>A propos du bruit : </a:t>
            </a:r>
          </a:p>
          <a:p>
            <a:r>
              <a:rPr lang="fr-FR" dirty="0"/>
              <a:t>A la main : le processus va être fastidieux et ne donnera pas forcément de résultat (mastication jamais repéré à l’oreille, croc sur certains enregistrements où on les entendait déjà)</a:t>
            </a:r>
          </a:p>
          <a:p>
            <a:r>
              <a:rPr lang="fr-FR" dirty="0"/>
              <a:t>Avec ICA :  Il faudra plusieurs micro (donc potentiellement plus d’interférences et plus de données à traiter)</a:t>
            </a:r>
          </a:p>
          <a:p>
            <a:endParaRPr lang="fr-FR" dirty="0"/>
          </a:p>
          <a:p>
            <a:r>
              <a:rPr lang="fr-FR" dirty="0"/>
              <a:t>A propos de la labellisation : </a:t>
            </a:r>
          </a:p>
          <a:p>
            <a:r>
              <a:rPr lang="fr-FR" dirty="0"/>
              <a:t>Induit l’utilisation de méthode particulière pour le traitement (Analyse données fonctionnelle), méthode qui ne fonctionne pas sur les données bruitées.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Ne permet pas de vérifier avec certitude l’efficacité des traitements</a:t>
            </a:r>
          </a:p>
          <a:p>
            <a:endParaRPr lang="fr-FR" dirty="0"/>
          </a:p>
          <a:p>
            <a:endParaRPr lang="fr-FR" dirty="0"/>
          </a:p>
          <a:p>
            <a:r>
              <a:rPr lang="fr-FR" dirty="0"/>
              <a:t>Conclusion : </a:t>
            </a:r>
          </a:p>
          <a:p>
            <a:r>
              <a:rPr lang="en-GB" noProof="0" dirty="0"/>
              <a:t>Processing</a:t>
            </a:r>
            <a:r>
              <a:rPr lang="fr-FR" dirty="0"/>
              <a:t> en vue de nettoyer les données (ICA et </a:t>
            </a:r>
            <a:r>
              <a:rPr lang="en-GB" noProof="0" dirty="0" err="1"/>
              <a:t>frequence</a:t>
            </a:r>
            <a:r>
              <a:rPr lang="fr-FR" dirty="0"/>
              <a:t> </a:t>
            </a:r>
            <a:r>
              <a:rPr lang="fr-FR" dirty="0" err="1"/>
              <a:t>filtering</a:t>
            </a:r>
            <a:r>
              <a:rPr lang="fr-FR" dirty="0"/>
              <a:t>) pas applicable dans le cadre du </a:t>
            </a:r>
            <a:r>
              <a:rPr lang="fr-FR" dirty="0" err="1"/>
              <a:t>protocol</a:t>
            </a:r>
            <a:endParaRPr lang="fr-FR" dirty="0"/>
          </a:p>
          <a:p>
            <a:r>
              <a:rPr lang="fr-FR" dirty="0"/>
              <a:t>Méthode permettant prédiction à partir de labellisation faible (Analyse fonctionnelle) ne fonctionne pas sur ces données</a:t>
            </a:r>
          </a:p>
          <a:p>
            <a:endParaRPr lang="fr-FR" dirty="0"/>
          </a:p>
          <a:p>
            <a:r>
              <a:rPr lang="fr-FR" dirty="0"/>
              <a:t>Point à modifier : </a:t>
            </a:r>
          </a:p>
          <a:p>
            <a:r>
              <a:rPr lang="fr-FR" dirty="0"/>
              <a:t>Bruit ambiant (trop présent) évitable (discussion, chat porte micros)</a:t>
            </a:r>
          </a:p>
          <a:p>
            <a:r>
              <a:rPr lang="fr-FR" dirty="0"/>
              <a:t>Labélisation faible implique des méthodes très particulières pour résoudre le problème</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7</a:t>
            </a:fld>
            <a:endParaRPr lang="en-GB"/>
          </a:p>
        </p:txBody>
      </p:sp>
    </p:spTree>
    <p:extLst>
      <p:ext uri="{BB962C8B-B14F-4D97-AF65-F5344CB8AC3E}">
        <p14:creationId xmlns:p14="http://schemas.microsoft.com/office/powerpoint/2010/main" val="600597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Récolte de données de bonnes qualité (au niveau du bruit)</a:t>
            </a:r>
          </a:p>
          <a:p>
            <a:endParaRPr lang="fr-FR" dirty="0"/>
          </a:p>
          <a:p>
            <a:r>
              <a:rPr lang="fr-FR" dirty="0"/>
              <a:t>Protocole</a:t>
            </a:r>
          </a:p>
          <a:p>
            <a:endParaRPr lang="fr-FR" dirty="0"/>
          </a:p>
          <a:p>
            <a:r>
              <a:rPr lang="fr-FR" dirty="0"/>
              <a:t>Jeu de données de travail</a:t>
            </a:r>
          </a:p>
          <a:p>
            <a:endParaRPr lang="fr-FR" dirty="0"/>
          </a:p>
          <a:p>
            <a:r>
              <a:rPr lang="fr-FR" dirty="0"/>
              <a:t>Point faible : </a:t>
            </a:r>
          </a:p>
          <a:p>
            <a:r>
              <a:rPr lang="fr-FR" dirty="0"/>
              <a:t>Variabilité des conditions de la collecte des données (pas les mm salle, pas la même distance, manière de filmer …)</a:t>
            </a:r>
          </a:p>
          <a:p>
            <a:r>
              <a:rPr lang="fr-FR" dirty="0"/>
              <a:t>Durée non standardisée</a:t>
            </a:r>
          </a:p>
          <a:p>
            <a:r>
              <a:rPr lang="fr-FR" dirty="0"/>
              <a:t>Matériel non standard</a:t>
            </a:r>
          </a:p>
          <a:p>
            <a:r>
              <a:rPr lang="fr-FR" dirty="0"/>
              <a:t>AV</a:t>
            </a:r>
          </a:p>
          <a:p>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8</a:t>
            </a:fld>
            <a:endParaRPr lang="en-GB"/>
          </a:p>
        </p:txBody>
      </p:sp>
    </p:spTree>
    <p:extLst>
      <p:ext uri="{BB962C8B-B14F-4D97-AF65-F5344CB8AC3E}">
        <p14:creationId xmlns:p14="http://schemas.microsoft.com/office/powerpoint/2010/main" val="20987033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Comparaison New data et Ma</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800" dirty="0">
                <a:solidFill>
                  <a:srgbClr val="000000"/>
                </a:solidFill>
                <a:effectLst/>
                <a:latin typeface="Calibri" panose="020F0502020204030204" pitchFamily="34" charset="0"/>
              </a:rPr>
              <a:t>Comparaison </a:t>
            </a:r>
            <a:r>
              <a:rPr lang="fr-FR" sz="1800" dirty="0" err="1">
                <a:solidFill>
                  <a:srgbClr val="000000"/>
                </a:solidFill>
                <a:effectLst/>
                <a:latin typeface="Calibri" panose="020F0502020204030204" pitchFamily="34" charset="0"/>
              </a:rPr>
              <a:t>spectro</a:t>
            </a:r>
            <a:r>
              <a:rPr lang="fr-FR" sz="1800" dirty="0">
                <a:solidFill>
                  <a:srgbClr val="000000"/>
                </a:solidFill>
                <a:effectLst/>
                <a:latin typeface="Calibri" panose="020F0502020204030204" pitchFamily="34" charset="0"/>
              </a:rPr>
              <a:t> et courbes entre les deux jeu de données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800" dirty="0">
              <a:solidFill>
                <a:srgbClr val="000000"/>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800" dirty="0">
                <a:solidFill>
                  <a:srgbClr val="000000"/>
                </a:solidFill>
                <a:effectLst/>
                <a:latin typeface="Calibri" panose="020F0502020204030204" pitchFamily="34" charset="0"/>
              </a:rPr>
              <a:t>Concentration sur les crocs</a:t>
            </a:r>
            <a:endParaRPr lang="fr-FR" dirty="0"/>
          </a:p>
        </p:txBody>
      </p:sp>
      <p:sp>
        <p:nvSpPr>
          <p:cNvPr id="4" name="Espace réservé du numéro de diapositive 3"/>
          <p:cNvSpPr>
            <a:spLocks noGrp="1"/>
          </p:cNvSpPr>
          <p:nvPr>
            <p:ph type="sldNum" sz="quarter" idx="5"/>
          </p:nvPr>
        </p:nvSpPr>
        <p:spPr/>
        <p:txBody>
          <a:bodyPr/>
          <a:lstStyle/>
          <a:p>
            <a:fld id="{79A7ECB4-C604-4C88-9799-10B681FC9196}" type="slidenum">
              <a:rPr lang="en-GB" smtClean="0"/>
              <a:t>9</a:t>
            </a:fld>
            <a:endParaRPr lang="en-GB"/>
          </a:p>
        </p:txBody>
      </p:sp>
    </p:spTree>
    <p:extLst>
      <p:ext uri="{BB962C8B-B14F-4D97-AF65-F5344CB8AC3E}">
        <p14:creationId xmlns:p14="http://schemas.microsoft.com/office/powerpoint/2010/main" val="4042606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68A941-968B-4019-BFAC-AD68EA790FFC}"/>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636A9F8E-9734-486A-BBAD-8B26556B7C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8FA01F08-F0C4-4124-9151-1E8EB44394CD}"/>
              </a:ext>
            </a:extLst>
          </p:cNvPr>
          <p:cNvSpPr>
            <a:spLocks noGrp="1"/>
          </p:cNvSpPr>
          <p:nvPr>
            <p:ph type="dt" sz="half" idx="10"/>
          </p:nvPr>
        </p:nvSpPr>
        <p:spPr/>
        <p:txBody>
          <a:bodyPr/>
          <a:lstStyle/>
          <a:p>
            <a:fld id="{6E88B409-0545-4EF6-990C-88642E5CC574}" type="datetime1">
              <a:rPr lang="fr-FR" smtClean="0"/>
              <a:t>03/02/2021</a:t>
            </a:fld>
            <a:endParaRPr lang="fr-FR"/>
          </a:p>
        </p:txBody>
      </p:sp>
      <p:sp>
        <p:nvSpPr>
          <p:cNvPr id="5" name="Espace réservé du pied de page 4">
            <a:extLst>
              <a:ext uri="{FF2B5EF4-FFF2-40B4-BE49-F238E27FC236}">
                <a16:creationId xmlns:a16="http://schemas.microsoft.com/office/drawing/2014/main" id="{C319E3FB-7DC0-4835-97F6-4FAA4B4C843B}"/>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01541150-4A32-4EAA-8B85-3CAC22976524}"/>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72060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F3BFC5C-F6A0-4EB3-9CAB-D1C209C8DD60}"/>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38C1DFC9-E666-4E30-81AE-10F56F74C82D}"/>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4712CDD-EFE4-4E96-AAB0-24B2FF931B42}"/>
              </a:ext>
            </a:extLst>
          </p:cNvPr>
          <p:cNvSpPr>
            <a:spLocks noGrp="1"/>
          </p:cNvSpPr>
          <p:nvPr>
            <p:ph type="dt" sz="half" idx="10"/>
          </p:nvPr>
        </p:nvSpPr>
        <p:spPr/>
        <p:txBody>
          <a:bodyPr/>
          <a:lstStyle/>
          <a:p>
            <a:fld id="{51A8A6A1-CB99-41DC-BB02-2B9281F9156A}" type="datetime1">
              <a:rPr lang="fr-FR" smtClean="0"/>
              <a:t>03/02/2021</a:t>
            </a:fld>
            <a:endParaRPr lang="fr-FR"/>
          </a:p>
        </p:txBody>
      </p:sp>
      <p:sp>
        <p:nvSpPr>
          <p:cNvPr id="5" name="Espace réservé du pied de page 4">
            <a:extLst>
              <a:ext uri="{FF2B5EF4-FFF2-40B4-BE49-F238E27FC236}">
                <a16:creationId xmlns:a16="http://schemas.microsoft.com/office/drawing/2014/main" id="{AD67111D-7B34-4B1A-8F79-C93802ADA794}"/>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C6D28304-60C3-489C-86D8-BD931356A840}"/>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1403961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D1B01AB4-5893-4BC4-8F46-B4D65EBB613A}"/>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41A6A96B-C6BF-471D-83B7-402EAB2703EB}"/>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8BFC7F9-1B24-4F8E-9B6A-68D54FA1AED0}"/>
              </a:ext>
            </a:extLst>
          </p:cNvPr>
          <p:cNvSpPr>
            <a:spLocks noGrp="1"/>
          </p:cNvSpPr>
          <p:nvPr>
            <p:ph type="dt" sz="half" idx="10"/>
          </p:nvPr>
        </p:nvSpPr>
        <p:spPr/>
        <p:txBody>
          <a:bodyPr/>
          <a:lstStyle/>
          <a:p>
            <a:fld id="{CDE4985F-D61A-4C54-9439-F8D650786D00}" type="datetime1">
              <a:rPr lang="fr-FR" smtClean="0"/>
              <a:t>03/02/2021</a:t>
            </a:fld>
            <a:endParaRPr lang="fr-FR"/>
          </a:p>
        </p:txBody>
      </p:sp>
      <p:sp>
        <p:nvSpPr>
          <p:cNvPr id="5" name="Espace réservé du pied de page 4">
            <a:extLst>
              <a:ext uri="{FF2B5EF4-FFF2-40B4-BE49-F238E27FC236}">
                <a16:creationId xmlns:a16="http://schemas.microsoft.com/office/drawing/2014/main" id="{23347DD6-06F3-494B-997B-B388291041DA}"/>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549A88DC-85E6-4844-B086-34AFC1C11FAE}"/>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22246171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5DE3C6-D5F6-468E-8416-EDE9B625B216}"/>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F526F876-6F59-4D31-8BCC-3E49615F7231}"/>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695E1B0-1774-44EE-8CD5-C23C173D466D}"/>
              </a:ext>
            </a:extLst>
          </p:cNvPr>
          <p:cNvSpPr>
            <a:spLocks noGrp="1"/>
          </p:cNvSpPr>
          <p:nvPr>
            <p:ph type="dt" sz="half" idx="10"/>
          </p:nvPr>
        </p:nvSpPr>
        <p:spPr/>
        <p:txBody>
          <a:bodyPr/>
          <a:lstStyle/>
          <a:p>
            <a:fld id="{0A907119-9B38-4A1A-A88E-B0463BBFC435}" type="datetime1">
              <a:rPr lang="fr-FR" smtClean="0"/>
              <a:t>03/02/2021</a:t>
            </a:fld>
            <a:endParaRPr lang="fr-FR"/>
          </a:p>
        </p:txBody>
      </p:sp>
      <p:sp>
        <p:nvSpPr>
          <p:cNvPr id="5" name="Espace réservé du pied de page 4">
            <a:extLst>
              <a:ext uri="{FF2B5EF4-FFF2-40B4-BE49-F238E27FC236}">
                <a16:creationId xmlns:a16="http://schemas.microsoft.com/office/drawing/2014/main" id="{66831F32-2F37-4FE8-93E6-660856996B29}"/>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27E1F77A-7323-4D20-A487-516711946406}"/>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1774999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3BDA34B-5A2A-4CC0-A1E5-CD2EA76F5B55}"/>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3AB5F51A-D496-4482-811B-D57E7E9F92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EEC3A0A3-4046-4A0E-A0C8-1D439A8FAE65}"/>
              </a:ext>
            </a:extLst>
          </p:cNvPr>
          <p:cNvSpPr>
            <a:spLocks noGrp="1"/>
          </p:cNvSpPr>
          <p:nvPr>
            <p:ph type="dt" sz="half" idx="10"/>
          </p:nvPr>
        </p:nvSpPr>
        <p:spPr/>
        <p:txBody>
          <a:bodyPr/>
          <a:lstStyle/>
          <a:p>
            <a:fld id="{FBF1A309-A729-48EA-A4B2-4F30ED76527A}" type="datetime1">
              <a:rPr lang="fr-FR" smtClean="0"/>
              <a:t>03/02/2021</a:t>
            </a:fld>
            <a:endParaRPr lang="fr-FR"/>
          </a:p>
        </p:txBody>
      </p:sp>
      <p:sp>
        <p:nvSpPr>
          <p:cNvPr id="5" name="Espace réservé du pied de page 4">
            <a:extLst>
              <a:ext uri="{FF2B5EF4-FFF2-40B4-BE49-F238E27FC236}">
                <a16:creationId xmlns:a16="http://schemas.microsoft.com/office/drawing/2014/main" id="{1FD94EC1-EF80-467E-A0DB-A956E8CFD5AB}"/>
              </a:ext>
            </a:extLst>
          </p:cNvPr>
          <p:cNvSpPr>
            <a:spLocks noGrp="1"/>
          </p:cNvSpPr>
          <p:nvPr>
            <p:ph type="ftr" sz="quarter" idx="11"/>
          </p:nvPr>
        </p:nvSpPr>
        <p:spPr/>
        <p:txBody>
          <a:bodyPr/>
          <a:lstStyle/>
          <a:p>
            <a:r>
              <a:rPr lang="fr-FR"/>
              <a:t>Cats acoustic data Project</a:t>
            </a:r>
          </a:p>
        </p:txBody>
      </p:sp>
      <p:sp>
        <p:nvSpPr>
          <p:cNvPr id="6" name="Espace réservé du numéro de diapositive 5">
            <a:extLst>
              <a:ext uri="{FF2B5EF4-FFF2-40B4-BE49-F238E27FC236}">
                <a16:creationId xmlns:a16="http://schemas.microsoft.com/office/drawing/2014/main" id="{8C93493D-BA79-4536-8C9F-11765D80D0FF}"/>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3031265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0C6CCF8-254D-46D9-A5FD-E2745EA918BA}"/>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95079D0-C5FF-494C-8C89-7C95FE1C5E83}"/>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2DC2429E-39AA-46B1-B0C3-DF8CEABE232D}"/>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BED3B2A4-30FD-4085-9E28-D79F3D387153}"/>
              </a:ext>
            </a:extLst>
          </p:cNvPr>
          <p:cNvSpPr>
            <a:spLocks noGrp="1"/>
          </p:cNvSpPr>
          <p:nvPr>
            <p:ph type="dt" sz="half" idx="10"/>
          </p:nvPr>
        </p:nvSpPr>
        <p:spPr/>
        <p:txBody>
          <a:bodyPr/>
          <a:lstStyle/>
          <a:p>
            <a:fld id="{88240306-ABD3-46CB-85AA-325BCBD06641}" type="datetime1">
              <a:rPr lang="fr-FR" smtClean="0"/>
              <a:t>03/02/2021</a:t>
            </a:fld>
            <a:endParaRPr lang="fr-FR"/>
          </a:p>
        </p:txBody>
      </p:sp>
      <p:sp>
        <p:nvSpPr>
          <p:cNvPr id="6" name="Espace réservé du pied de page 5">
            <a:extLst>
              <a:ext uri="{FF2B5EF4-FFF2-40B4-BE49-F238E27FC236}">
                <a16:creationId xmlns:a16="http://schemas.microsoft.com/office/drawing/2014/main" id="{B53F6B06-931A-46E9-A9D8-B30926AA357F}"/>
              </a:ext>
            </a:extLst>
          </p:cNvPr>
          <p:cNvSpPr>
            <a:spLocks noGrp="1"/>
          </p:cNvSpPr>
          <p:nvPr>
            <p:ph type="ftr" sz="quarter" idx="11"/>
          </p:nvPr>
        </p:nvSpPr>
        <p:spPr/>
        <p:txBody>
          <a:bodyPr/>
          <a:lstStyle/>
          <a:p>
            <a:r>
              <a:rPr lang="fr-FR"/>
              <a:t>Cats acoustic data Project</a:t>
            </a:r>
          </a:p>
        </p:txBody>
      </p:sp>
      <p:sp>
        <p:nvSpPr>
          <p:cNvPr id="7" name="Espace réservé du numéro de diapositive 6">
            <a:extLst>
              <a:ext uri="{FF2B5EF4-FFF2-40B4-BE49-F238E27FC236}">
                <a16:creationId xmlns:a16="http://schemas.microsoft.com/office/drawing/2014/main" id="{DD59876F-CDEC-4E17-B5E2-BD4101E64024}"/>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149160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CD6920-29C4-4759-9B6F-88FFE644D738}"/>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8795278-C781-4BAA-99ED-2772EB3CB2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95D995E-37ED-40C0-B44F-B56015BADAA6}"/>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12CC7A9-C2C6-464F-8579-8FC0C57D09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959663C5-282E-495C-AE92-90BB05ABD525}"/>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EA1664AD-5031-4A85-908A-7DC7926869A0}"/>
              </a:ext>
            </a:extLst>
          </p:cNvPr>
          <p:cNvSpPr>
            <a:spLocks noGrp="1"/>
          </p:cNvSpPr>
          <p:nvPr>
            <p:ph type="dt" sz="half" idx="10"/>
          </p:nvPr>
        </p:nvSpPr>
        <p:spPr/>
        <p:txBody>
          <a:bodyPr/>
          <a:lstStyle/>
          <a:p>
            <a:fld id="{E3163A0C-66E7-4047-BFF4-66416DD51721}" type="datetime1">
              <a:rPr lang="fr-FR" smtClean="0"/>
              <a:t>03/02/2021</a:t>
            </a:fld>
            <a:endParaRPr lang="fr-FR"/>
          </a:p>
        </p:txBody>
      </p:sp>
      <p:sp>
        <p:nvSpPr>
          <p:cNvPr id="8" name="Espace réservé du pied de page 7">
            <a:extLst>
              <a:ext uri="{FF2B5EF4-FFF2-40B4-BE49-F238E27FC236}">
                <a16:creationId xmlns:a16="http://schemas.microsoft.com/office/drawing/2014/main" id="{5805F18E-C137-442B-AFEC-2982CB38A412}"/>
              </a:ext>
            </a:extLst>
          </p:cNvPr>
          <p:cNvSpPr>
            <a:spLocks noGrp="1"/>
          </p:cNvSpPr>
          <p:nvPr>
            <p:ph type="ftr" sz="quarter" idx="11"/>
          </p:nvPr>
        </p:nvSpPr>
        <p:spPr/>
        <p:txBody>
          <a:bodyPr/>
          <a:lstStyle/>
          <a:p>
            <a:r>
              <a:rPr lang="fr-FR"/>
              <a:t>Cats acoustic data Project</a:t>
            </a:r>
          </a:p>
        </p:txBody>
      </p:sp>
      <p:sp>
        <p:nvSpPr>
          <p:cNvPr id="9" name="Espace réservé du numéro de diapositive 8">
            <a:extLst>
              <a:ext uri="{FF2B5EF4-FFF2-40B4-BE49-F238E27FC236}">
                <a16:creationId xmlns:a16="http://schemas.microsoft.com/office/drawing/2014/main" id="{CE023C63-0B8E-4172-ADF3-5511645E1F55}"/>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1191384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7E1A0D7-5C4D-4E02-9B0B-27443E6062F7}"/>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89B461F-7EE0-4FDC-987D-5805C65BB5B5}"/>
              </a:ext>
            </a:extLst>
          </p:cNvPr>
          <p:cNvSpPr>
            <a:spLocks noGrp="1"/>
          </p:cNvSpPr>
          <p:nvPr>
            <p:ph type="dt" sz="half" idx="10"/>
          </p:nvPr>
        </p:nvSpPr>
        <p:spPr/>
        <p:txBody>
          <a:bodyPr/>
          <a:lstStyle/>
          <a:p>
            <a:fld id="{00EE968F-5859-44A8-8E1C-6742C18194CF}" type="datetime1">
              <a:rPr lang="fr-FR" smtClean="0"/>
              <a:t>03/02/2021</a:t>
            </a:fld>
            <a:endParaRPr lang="fr-FR"/>
          </a:p>
        </p:txBody>
      </p:sp>
      <p:sp>
        <p:nvSpPr>
          <p:cNvPr id="4" name="Espace réservé du pied de page 3">
            <a:extLst>
              <a:ext uri="{FF2B5EF4-FFF2-40B4-BE49-F238E27FC236}">
                <a16:creationId xmlns:a16="http://schemas.microsoft.com/office/drawing/2014/main" id="{33971DA7-94CA-410C-8153-98113A0051C3}"/>
              </a:ext>
            </a:extLst>
          </p:cNvPr>
          <p:cNvSpPr>
            <a:spLocks noGrp="1"/>
          </p:cNvSpPr>
          <p:nvPr>
            <p:ph type="ftr" sz="quarter" idx="11"/>
          </p:nvPr>
        </p:nvSpPr>
        <p:spPr/>
        <p:txBody>
          <a:bodyPr/>
          <a:lstStyle/>
          <a:p>
            <a:r>
              <a:rPr lang="fr-FR"/>
              <a:t>Cats acoustic data Project</a:t>
            </a:r>
          </a:p>
        </p:txBody>
      </p:sp>
      <p:sp>
        <p:nvSpPr>
          <p:cNvPr id="5" name="Espace réservé du numéro de diapositive 4">
            <a:extLst>
              <a:ext uri="{FF2B5EF4-FFF2-40B4-BE49-F238E27FC236}">
                <a16:creationId xmlns:a16="http://schemas.microsoft.com/office/drawing/2014/main" id="{2B255B20-4A0E-46CF-8284-45B93A61D815}"/>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84900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261A2DA7-D935-49B6-ABAA-D2FC3E35BD7F}"/>
              </a:ext>
            </a:extLst>
          </p:cNvPr>
          <p:cNvSpPr>
            <a:spLocks noGrp="1"/>
          </p:cNvSpPr>
          <p:nvPr>
            <p:ph type="dt" sz="half" idx="10"/>
          </p:nvPr>
        </p:nvSpPr>
        <p:spPr/>
        <p:txBody>
          <a:bodyPr/>
          <a:lstStyle/>
          <a:p>
            <a:fld id="{0F78C9F2-59DD-4C3F-ABD5-FBC180154497}" type="datetime1">
              <a:rPr lang="fr-FR" smtClean="0"/>
              <a:t>03/02/2021</a:t>
            </a:fld>
            <a:endParaRPr lang="fr-FR"/>
          </a:p>
        </p:txBody>
      </p:sp>
      <p:sp>
        <p:nvSpPr>
          <p:cNvPr id="3" name="Espace réservé du pied de page 2">
            <a:extLst>
              <a:ext uri="{FF2B5EF4-FFF2-40B4-BE49-F238E27FC236}">
                <a16:creationId xmlns:a16="http://schemas.microsoft.com/office/drawing/2014/main" id="{66361F5E-ECAD-40EC-AD71-73EA0A9B0136}"/>
              </a:ext>
            </a:extLst>
          </p:cNvPr>
          <p:cNvSpPr>
            <a:spLocks noGrp="1"/>
          </p:cNvSpPr>
          <p:nvPr>
            <p:ph type="ftr" sz="quarter" idx="11"/>
          </p:nvPr>
        </p:nvSpPr>
        <p:spPr/>
        <p:txBody>
          <a:bodyPr/>
          <a:lstStyle/>
          <a:p>
            <a:r>
              <a:rPr lang="fr-FR"/>
              <a:t>Cats acoustic data Project</a:t>
            </a:r>
          </a:p>
        </p:txBody>
      </p:sp>
      <p:sp>
        <p:nvSpPr>
          <p:cNvPr id="4" name="Espace réservé du numéro de diapositive 3">
            <a:extLst>
              <a:ext uri="{FF2B5EF4-FFF2-40B4-BE49-F238E27FC236}">
                <a16:creationId xmlns:a16="http://schemas.microsoft.com/office/drawing/2014/main" id="{3055C30D-F56E-4D52-B8D7-F9DC8A605470}"/>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3604610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C48BC96-57C4-4963-A02E-50FCC025909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1BD07ED0-4E6D-491D-9765-8DD5992D5B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5F614947-3672-4CB6-9486-3B1208475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141C2E0-D70B-474B-8CA3-CC406671AD24}"/>
              </a:ext>
            </a:extLst>
          </p:cNvPr>
          <p:cNvSpPr>
            <a:spLocks noGrp="1"/>
          </p:cNvSpPr>
          <p:nvPr>
            <p:ph type="dt" sz="half" idx="10"/>
          </p:nvPr>
        </p:nvSpPr>
        <p:spPr/>
        <p:txBody>
          <a:bodyPr/>
          <a:lstStyle/>
          <a:p>
            <a:fld id="{DC489932-99BE-4D1A-AD8A-95BEEAF1FCF1}" type="datetime1">
              <a:rPr lang="fr-FR" smtClean="0"/>
              <a:t>03/02/2021</a:t>
            </a:fld>
            <a:endParaRPr lang="fr-FR"/>
          </a:p>
        </p:txBody>
      </p:sp>
      <p:sp>
        <p:nvSpPr>
          <p:cNvPr id="6" name="Espace réservé du pied de page 5">
            <a:extLst>
              <a:ext uri="{FF2B5EF4-FFF2-40B4-BE49-F238E27FC236}">
                <a16:creationId xmlns:a16="http://schemas.microsoft.com/office/drawing/2014/main" id="{3FC178ED-D40E-4B86-980F-769FF635D7DE}"/>
              </a:ext>
            </a:extLst>
          </p:cNvPr>
          <p:cNvSpPr>
            <a:spLocks noGrp="1"/>
          </p:cNvSpPr>
          <p:nvPr>
            <p:ph type="ftr" sz="quarter" idx="11"/>
          </p:nvPr>
        </p:nvSpPr>
        <p:spPr/>
        <p:txBody>
          <a:bodyPr/>
          <a:lstStyle/>
          <a:p>
            <a:r>
              <a:rPr lang="fr-FR"/>
              <a:t>Cats acoustic data Project</a:t>
            </a:r>
          </a:p>
        </p:txBody>
      </p:sp>
      <p:sp>
        <p:nvSpPr>
          <p:cNvPr id="7" name="Espace réservé du numéro de diapositive 6">
            <a:extLst>
              <a:ext uri="{FF2B5EF4-FFF2-40B4-BE49-F238E27FC236}">
                <a16:creationId xmlns:a16="http://schemas.microsoft.com/office/drawing/2014/main" id="{B7967F51-2E2D-4605-80C4-24EABAB745CC}"/>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3929292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0DA555-B693-48B5-B432-9D421E8BAEB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62C68133-27A0-4D8D-A984-37CEB9C0BA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EFD9B612-D905-43EC-8685-B3E6C69581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6840581-D05C-44B9-A172-9D632BF88185}"/>
              </a:ext>
            </a:extLst>
          </p:cNvPr>
          <p:cNvSpPr>
            <a:spLocks noGrp="1"/>
          </p:cNvSpPr>
          <p:nvPr>
            <p:ph type="dt" sz="half" idx="10"/>
          </p:nvPr>
        </p:nvSpPr>
        <p:spPr/>
        <p:txBody>
          <a:bodyPr/>
          <a:lstStyle/>
          <a:p>
            <a:fld id="{E447D20D-3149-4EFE-9BED-3919487FB5F9}" type="datetime1">
              <a:rPr lang="fr-FR" smtClean="0"/>
              <a:t>03/02/2021</a:t>
            </a:fld>
            <a:endParaRPr lang="fr-FR"/>
          </a:p>
        </p:txBody>
      </p:sp>
      <p:sp>
        <p:nvSpPr>
          <p:cNvPr id="6" name="Espace réservé du pied de page 5">
            <a:extLst>
              <a:ext uri="{FF2B5EF4-FFF2-40B4-BE49-F238E27FC236}">
                <a16:creationId xmlns:a16="http://schemas.microsoft.com/office/drawing/2014/main" id="{61F0F566-9C29-4BD4-AFD9-ADEFB6119666}"/>
              </a:ext>
            </a:extLst>
          </p:cNvPr>
          <p:cNvSpPr>
            <a:spLocks noGrp="1"/>
          </p:cNvSpPr>
          <p:nvPr>
            <p:ph type="ftr" sz="quarter" idx="11"/>
          </p:nvPr>
        </p:nvSpPr>
        <p:spPr/>
        <p:txBody>
          <a:bodyPr/>
          <a:lstStyle/>
          <a:p>
            <a:r>
              <a:rPr lang="fr-FR"/>
              <a:t>Cats acoustic data Project</a:t>
            </a:r>
          </a:p>
        </p:txBody>
      </p:sp>
      <p:sp>
        <p:nvSpPr>
          <p:cNvPr id="7" name="Espace réservé du numéro de diapositive 6">
            <a:extLst>
              <a:ext uri="{FF2B5EF4-FFF2-40B4-BE49-F238E27FC236}">
                <a16:creationId xmlns:a16="http://schemas.microsoft.com/office/drawing/2014/main" id="{9C1C941C-688D-4F0C-A104-D854F000D4B2}"/>
              </a:ext>
            </a:extLst>
          </p:cNvPr>
          <p:cNvSpPr>
            <a:spLocks noGrp="1"/>
          </p:cNvSpPr>
          <p:nvPr>
            <p:ph type="sldNum" sz="quarter" idx="12"/>
          </p:nvPr>
        </p:nvSpPr>
        <p:spPr/>
        <p:txBody>
          <a:bodyPr/>
          <a:lstStyle/>
          <a:p>
            <a:fld id="{F88CFBEC-FD8C-48E6-AEC4-846090743C72}" type="slidenum">
              <a:rPr lang="fr-FR" smtClean="0"/>
              <a:t>‹N°›</a:t>
            </a:fld>
            <a:endParaRPr lang="fr-FR"/>
          </a:p>
        </p:txBody>
      </p:sp>
    </p:spTree>
    <p:extLst>
      <p:ext uri="{BB962C8B-B14F-4D97-AF65-F5344CB8AC3E}">
        <p14:creationId xmlns:p14="http://schemas.microsoft.com/office/powerpoint/2010/main" val="486630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45705EDE-E69A-4DF1-9B01-02093517E3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A04E9D51-A40B-4193-954E-8AED6B8DB8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6A42028-9FBA-4682-909A-ACF97713AB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084B4A-1B84-435B-B0FF-BDE61DF1A547}" type="datetime1">
              <a:rPr lang="fr-FR" smtClean="0"/>
              <a:t>03/02/2021</a:t>
            </a:fld>
            <a:endParaRPr lang="fr-FR"/>
          </a:p>
        </p:txBody>
      </p:sp>
      <p:sp>
        <p:nvSpPr>
          <p:cNvPr id="5" name="Espace réservé du pied de page 4">
            <a:extLst>
              <a:ext uri="{FF2B5EF4-FFF2-40B4-BE49-F238E27FC236}">
                <a16:creationId xmlns:a16="http://schemas.microsoft.com/office/drawing/2014/main" id="{C833389E-9F71-4E15-A192-AB9293EB6D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FR"/>
              <a:t>Cats acoustic data Project</a:t>
            </a:r>
          </a:p>
        </p:txBody>
      </p:sp>
      <p:sp>
        <p:nvSpPr>
          <p:cNvPr id="6" name="Espace réservé du numéro de diapositive 5">
            <a:extLst>
              <a:ext uri="{FF2B5EF4-FFF2-40B4-BE49-F238E27FC236}">
                <a16:creationId xmlns:a16="http://schemas.microsoft.com/office/drawing/2014/main" id="{79A9536B-53D3-4063-B844-89D95044F9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8CFBEC-FD8C-48E6-AEC4-846090743C72}" type="slidenum">
              <a:rPr lang="fr-FR" smtClean="0"/>
              <a:t>‹N°›</a:t>
            </a:fld>
            <a:endParaRPr lang="fr-FR"/>
          </a:p>
        </p:txBody>
      </p:sp>
    </p:spTree>
    <p:extLst>
      <p:ext uri="{BB962C8B-B14F-4D97-AF65-F5344CB8AC3E}">
        <p14:creationId xmlns:p14="http://schemas.microsoft.com/office/powerpoint/2010/main" val="3252509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8" Type="http://schemas.openxmlformats.org/officeDocument/2006/relationships/image" Target="../media/image26.png"/><Relationship Id="rId3" Type="http://schemas.microsoft.com/office/2007/relationships/media" Target="../media/media3.wav"/><Relationship Id="rId7" Type="http://schemas.openxmlformats.org/officeDocument/2006/relationships/image" Target="../media/image25.png"/><Relationship Id="rId12" Type="http://schemas.openxmlformats.org/officeDocument/2006/relationships/image" Target="../media/image6.png"/><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notesSlide" Target="../notesSlides/notesSlide22.xml"/><Relationship Id="rId11" Type="http://schemas.openxmlformats.org/officeDocument/2006/relationships/image" Target="../media/image29.png"/><Relationship Id="rId5" Type="http://schemas.openxmlformats.org/officeDocument/2006/relationships/slideLayout" Target="../slideLayouts/slideLayout2.xml"/><Relationship Id="rId10" Type="http://schemas.openxmlformats.org/officeDocument/2006/relationships/image" Target="../media/image28.png"/><Relationship Id="rId4" Type="http://schemas.openxmlformats.org/officeDocument/2006/relationships/audio" Target="../media/media3.wav"/><Relationship Id="rId9" Type="http://schemas.openxmlformats.org/officeDocument/2006/relationships/image" Target="../media/image2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gs>
            <a:gs pos="97000">
              <a:schemeClr val="bg1">
                <a:lumMod val="85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2054" name="Picture 6" descr="Baby Cat Free PNG Image https://www.pngarts.com/explore/212515&#10;">
            <a:extLst>
              <a:ext uri="{FF2B5EF4-FFF2-40B4-BE49-F238E27FC236}">
                <a16:creationId xmlns:a16="http://schemas.microsoft.com/office/drawing/2014/main" id="{8F6E25D7-E6A2-4728-95F5-5244E45D065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 b="29351"/>
          <a:stretch/>
        </p:blipFill>
        <p:spPr bwMode="auto">
          <a:xfrm>
            <a:off x="297917" y="6358"/>
            <a:ext cx="7921143" cy="6922343"/>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DC8C58AC-C03E-42CF-9389-0267E62615A9}"/>
              </a:ext>
            </a:extLst>
          </p:cNvPr>
          <p:cNvSpPr>
            <a:spLocks noGrp="1"/>
          </p:cNvSpPr>
          <p:nvPr>
            <p:ph type="ctrTitle"/>
          </p:nvPr>
        </p:nvSpPr>
        <p:spPr>
          <a:xfrm>
            <a:off x="3722001" y="300299"/>
            <a:ext cx="7940429" cy="2387600"/>
          </a:xfrm>
          <a:ln>
            <a:noFill/>
          </a:ln>
        </p:spPr>
        <p:txBody>
          <a:bodyPr>
            <a:normAutofit/>
          </a:bodyPr>
          <a:lstStyle/>
          <a:p>
            <a:pPr algn="l"/>
            <a:r>
              <a:rPr lang="en-GB" sz="7200" dirty="0">
                <a:ln w="19050">
                  <a:noFill/>
                </a:ln>
                <a:solidFill>
                  <a:srgbClr val="0000A1"/>
                </a:solidFill>
                <a:latin typeface="Aharoni" panose="02010803020104030203" pitchFamily="2" charset="-79"/>
                <a:cs typeface="Aharoni" panose="02010803020104030203" pitchFamily="2" charset="-79"/>
              </a:rPr>
              <a:t>Cats acoustic data Project</a:t>
            </a:r>
          </a:p>
        </p:txBody>
      </p:sp>
      <p:sp>
        <p:nvSpPr>
          <p:cNvPr id="3" name="Sous-titre 2">
            <a:extLst>
              <a:ext uri="{FF2B5EF4-FFF2-40B4-BE49-F238E27FC236}">
                <a16:creationId xmlns:a16="http://schemas.microsoft.com/office/drawing/2014/main" id="{181BC457-8950-4EB8-AC30-F82B7E8D27AA}"/>
              </a:ext>
            </a:extLst>
          </p:cNvPr>
          <p:cNvSpPr>
            <a:spLocks noGrp="1"/>
          </p:cNvSpPr>
          <p:nvPr>
            <p:ph type="subTitle" idx="1"/>
          </p:nvPr>
        </p:nvSpPr>
        <p:spPr>
          <a:xfrm>
            <a:off x="3722001" y="2738378"/>
            <a:ext cx="8172082" cy="775835"/>
          </a:xfrm>
        </p:spPr>
        <p:txBody>
          <a:bodyPr/>
          <a:lstStyle/>
          <a:p>
            <a:pPr algn="l">
              <a:spcBef>
                <a:spcPts val="0"/>
              </a:spcBef>
            </a:pPr>
            <a:r>
              <a:rPr lang="fr-FR" dirty="0">
                <a:solidFill>
                  <a:schemeClr val="tx1">
                    <a:lumMod val="65000"/>
                    <a:lumOff val="35000"/>
                  </a:schemeClr>
                </a:solidFill>
              </a:rPr>
              <a:t>Bony Audrey</a:t>
            </a:r>
          </a:p>
          <a:p>
            <a:pPr algn="l">
              <a:spcBef>
                <a:spcPts val="0"/>
              </a:spcBef>
            </a:pPr>
            <a:r>
              <a:rPr lang="fr-FR" dirty="0">
                <a:solidFill>
                  <a:schemeClr val="tx1">
                    <a:lumMod val="65000"/>
                    <a:lumOff val="35000"/>
                  </a:schemeClr>
                </a:solidFill>
              </a:rPr>
              <a:t>de </a:t>
            </a:r>
            <a:r>
              <a:rPr lang="fr-FR" dirty="0" err="1">
                <a:solidFill>
                  <a:schemeClr val="tx1">
                    <a:lumMod val="65000"/>
                    <a:lumOff val="35000"/>
                  </a:schemeClr>
                </a:solidFill>
              </a:rPr>
              <a:t>Croutte</a:t>
            </a:r>
            <a:r>
              <a:rPr lang="fr-FR">
                <a:solidFill>
                  <a:schemeClr val="tx1">
                    <a:lumMod val="65000"/>
                    <a:lumOff val="35000"/>
                  </a:schemeClr>
                </a:solidFill>
              </a:rPr>
              <a:t> Anne-Victoire</a:t>
            </a:r>
            <a:endParaRPr lang="fr-FR" dirty="0">
              <a:solidFill>
                <a:schemeClr val="tx1">
                  <a:lumMod val="65000"/>
                  <a:lumOff val="35000"/>
                </a:schemeClr>
              </a:solidFill>
            </a:endParaRPr>
          </a:p>
        </p:txBody>
      </p:sp>
      <p:pic>
        <p:nvPicPr>
          <p:cNvPr id="9" name="Picture 4" descr="MARS Logo - PNG and Vector - Logo Download">
            <a:extLst>
              <a:ext uri="{FF2B5EF4-FFF2-40B4-BE49-F238E27FC236}">
                <a16:creationId xmlns:a16="http://schemas.microsoft.com/office/drawing/2014/main" id="{E4C1C337-716D-4897-9018-9FE8C25BF5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14316" y="5811654"/>
            <a:ext cx="1655135" cy="474801"/>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a:extLst>
              <a:ext uri="{FF2B5EF4-FFF2-40B4-BE49-F238E27FC236}">
                <a16:creationId xmlns:a16="http://schemas.microsoft.com/office/drawing/2014/main" id="{CEA6CC3E-09AB-4F72-B9A5-C992F715D8B4}"/>
              </a:ext>
            </a:extLst>
          </p:cNvPr>
          <p:cNvSpPr txBox="1"/>
          <p:nvPr/>
        </p:nvSpPr>
        <p:spPr>
          <a:xfrm>
            <a:off x="5746525" y="4243950"/>
            <a:ext cx="3891379" cy="400110"/>
          </a:xfrm>
          <a:prstGeom prst="rect">
            <a:avLst/>
          </a:prstGeom>
          <a:noFill/>
        </p:spPr>
        <p:txBody>
          <a:bodyPr wrap="square" rtlCol="0">
            <a:spAutoFit/>
          </a:bodyPr>
          <a:lstStyle/>
          <a:p>
            <a:pPr algn="ctr"/>
            <a:r>
              <a:rPr lang="fr-FR" sz="2000" b="1" dirty="0" err="1">
                <a:solidFill>
                  <a:srgbClr val="000074"/>
                </a:solidFill>
              </a:rPr>
              <a:t>February</a:t>
            </a:r>
            <a:r>
              <a:rPr lang="fr-FR" sz="2000" b="1" dirty="0">
                <a:solidFill>
                  <a:srgbClr val="000074"/>
                </a:solidFill>
              </a:rPr>
              <a:t> 4th, 2021</a:t>
            </a:r>
          </a:p>
        </p:txBody>
      </p:sp>
      <p:sp>
        <p:nvSpPr>
          <p:cNvPr id="12" name="ZoneTexte 11">
            <a:extLst>
              <a:ext uri="{FF2B5EF4-FFF2-40B4-BE49-F238E27FC236}">
                <a16:creationId xmlns:a16="http://schemas.microsoft.com/office/drawing/2014/main" id="{F78D8D85-53A8-4A5A-A520-D362C9397012}"/>
              </a:ext>
            </a:extLst>
          </p:cNvPr>
          <p:cNvSpPr txBox="1"/>
          <p:nvPr/>
        </p:nvSpPr>
        <p:spPr>
          <a:xfrm>
            <a:off x="5512980" y="6203320"/>
            <a:ext cx="3830643" cy="646331"/>
          </a:xfrm>
          <a:prstGeom prst="rect">
            <a:avLst/>
          </a:prstGeom>
          <a:noFill/>
        </p:spPr>
        <p:txBody>
          <a:bodyPr wrap="square" rtlCol="0">
            <a:spAutoFit/>
          </a:bodyPr>
          <a:lstStyle/>
          <a:p>
            <a:r>
              <a:rPr lang="fr-FR" b="1" dirty="0" err="1">
                <a:solidFill>
                  <a:schemeClr val="tx1">
                    <a:lumMod val="65000"/>
                    <a:lumOff val="35000"/>
                  </a:schemeClr>
                </a:solidFill>
              </a:rPr>
              <a:t>Supervisors</a:t>
            </a:r>
            <a:r>
              <a:rPr lang="fr-FR" b="1" dirty="0">
                <a:solidFill>
                  <a:schemeClr val="tx1">
                    <a:lumMod val="65000"/>
                    <a:lumOff val="35000"/>
                  </a:schemeClr>
                </a:solidFill>
              </a:rPr>
              <a:t> : </a:t>
            </a:r>
            <a:r>
              <a:rPr lang="fr-FR" dirty="0">
                <a:solidFill>
                  <a:schemeClr val="tx1">
                    <a:lumMod val="65000"/>
                    <a:lumOff val="35000"/>
                  </a:schemeClr>
                </a:solidFill>
              </a:rPr>
              <a:t>Amandine </a:t>
            </a:r>
            <a:r>
              <a:rPr lang="fr-FR" dirty="0" err="1">
                <a:solidFill>
                  <a:schemeClr val="tx1">
                    <a:lumMod val="65000"/>
                    <a:lumOff val="35000"/>
                  </a:schemeClr>
                </a:solidFill>
              </a:rPr>
              <a:t>Shmutz</a:t>
            </a:r>
            <a:r>
              <a:rPr lang="fr-FR" dirty="0">
                <a:solidFill>
                  <a:schemeClr val="tx1">
                    <a:lumMod val="65000"/>
                    <a:lumOff val="35000"/>
                  </a:schemeClr>
                </a:solidFill>
              </a:rPr>
              <a:t> (Mars) </a:t>
            </a:r>
          </a:p>
          <a:p>
            <a:r>
              <a:rPr lang="fr-FR" dirty="0">
                <a:solidFill>
                  <a:schemeClr val="tx1">
                    <a:lumMod val="65000"/>
                    <a:lumOff val="35000"/>
                  </a:schemeClr>
                </a:solidFill>
              </a:rPr>
              <a:t>François Husson (</a:t>
            </a:r>
            <a:r>
              <a:rPr lang="fr-FR" dirty="0" err="1">
                <a:solidFill>
                  <a:schemeClr val="tx1">
                    <a:lumMod val="65000"/>
                    <a:lumOff val="35000"/>
                  </a:schemeClr>
                </a:solidFill>
              </a:rPr>
              <a:t>Agrocampus</a:t>
            </a:r>
            <a:r>
              <a:rPr lang="fr-FR" dirty="0">
                <a:solidFill>
                  <a:schemeClr val="tx1">
                    <a:lumMod val="65000"/>
                    <a:lumOff val="35000"/>
                  </a:schemeClr>
                </a:solidFill>
              </a:rPr>
              <a:t> Ouest)</a:t>
            </a:r>
          </a:p>
        </p:txBody>
      </p:sp>
      <p:pic>
        <p:nvPicPr>
          <p:cNvPr id="1026" name="Picture 2" descr="BAGAP research unit -">
            <a:extLst>
              <a:ext uri="{FF2B5EF4-FFF2-40B4-BE49-F238E27FC236}">
                <a16:creationId xmlns:a16="http://schemas.microsoft.com/office/drawing/2014/main" id="{731D9DD7-49DC-4CDC-AAF4-9390A8DC15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43623" y="6369591"/>
            <a:ext cx="2857500" cy="480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3689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B. Amplitude - Method</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10</a:t>
            </a:fld>
            <a:endParaRPr lang="fr-FR"/>
          </a:p>
        </p:txBody>
      </p:sp>
      <p:grpSp>
        <p:nvGrpSpPr>
          <p:cNvPr id="53" name="Group 52">
            <a:extLst>
              <a:ext uri="{FF2B5EF4-FFF2-40B4-BE49-F238E27FC236}">
                <a16:creationId xmlns:a16="http://schemas.microsoft.com/office/drawing/2014/main" id="{2CB32C18-0A32-4B8F-9569-3DFA066D5C2B}"/>
              </a:ext>
            </a:extLst>
          </p:cNvPr>
          <p:cNvGrpSpPr/>
          <p:nvPr/>
        </p:nvGrpSpPr>
        <p:grpSpPr>
          <a:xfrm>
            <a:off x="794128" y="1901587"/>
            <a:ext cx="2091491" cy="3501342"/>
            <a:chOff x="5530515" y="2035151"/>
            <a:chExt cx="2091491" cy="3501342"/>
          </a:xfrm>
        </p:grpSpPr>
        <p:sp>
          <p:nvSpPr>
            <p:cNvPr id="6" name="Rectangle : coins arrondis 5">
              <a:extLst>
                <a:ext uri="{FF2B5EF4-FFF2-40B4-BE49-F238E27FC236}">
                  <a16:creationId xmlns:a16="http://schemas.microsoft.com/office/drawing/2014/main" id="{4335357D-E5E4-49C6-B9A8-32BBC8F0AAB1}"/>
                </a:ext>
              </a:extLst>
            </p:cNvPr>
            <p:cNvSpPr/>
            <p:nvPr/>
          </p:nvSpPr>
          <p:spPr>
            <a:xfrm>
              <a:off x="5530516" y="3395893"/>
              <a:ext cx="2091489" cy="6511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Peak </a:t>
              </a:r>
              <a:r>
                <a:rPr lang="fr-FR" dirty="0" err="1"/>
                <a:t>detection</a:t>
              </a:r>
              <a:endParaRPr lang="fr-FR" dirty="0"/>
            </a:p>
          </p:txBody>
        </p:sp>
        <p:sp>
          <p:nvSpPr>
            <p:cNvPr id="7" name="Rectangle : coins arrondis 6">
              <a:extLst>
                <a:ext uri="{FF2B5EF4-FFF2-40B4-BE49-F238E27FC236}">
                  <a16:creationId xmlns:a16="http://schemas.microsoft.com/office/drawing/2014/main" id="{2D438390-FE8E-4396-B06F-0EAB7C13FA18}"/>
                </a:ext>
              </a:extLst>
            </p:cNvPr>
            <p:cNvSpPr/>
            <p:nvPr/>
          </p:nvSpPr>
          <p:spPr>
            <a:xfrm>
              <a:off x="5530515" y="2035151"/>
              <a:ext cx="2091489" cy="651154"/>
            </a:xfrm>
            <a:prstGeom prst="round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Initial</a:t>
              </a:r>
            </a:p>
            <a:p>
              <a:pPr algn="ctr"/>
              <a:r>
                <a:rPr lang="en-US" dirty="0"/>
                <a:t>Recordings</a:t>
              </a:r>
            </a:p>
          </p:txBody>
        </p:sp>
        <p:sp>
          <p:nvSpPr>
            <p:cNvPr id="26" name="Rectangle : coins arrondis 7">
              <a:extLst>
                <a:ext uri="{FF2B5EF4-FFF2-40B4-BE49-F238E27FC236}">
                  <a16:creationId xmlns:a16="http://schemas.microsoft.com/office/drawing/2014/main" id="{29954A56-2D4A-42C3-BD1D-1065114C36A0}"/>
                </a:ext>
              </a:extLst>
            </p:cNvPr>
            <p:cNvSpPr/>
            <p:nvPr/>
          </p:nvSpPr>
          <p:spPr>
            <a:xfrm>
              <a:off x="5530517" y="4885339"/>
              <a:ext cx="2091489" cy="651154"/>
            </a:xfrm>
            <a:prstGeom prst="round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Prediction</a:t>
              </a:r>
              <a:endParaRPr lang="fr-FR" dirty="0"/>
            </a:p>
          </p:txBody>
        </p:sp>
        <p:cxnSp>
          <p:nvCxnSpPr>
            <p:cNvPr id="36" name="Straight Arrow Connector 35">
              <a:extLst>
                <a:ext uri="{FF2B5EF4-FFF2-40B4-BE49-F238E27FC236}">
                  <a16:creationId xmlns:a16="http://schemas.microsoft.com/office/drawing/2014/main" id="{32720BD8-D51D-4617-B002-9A1F598820CB}"/>
                </a:ext>
              </a:extLst>
            </p:cNvPr>
            <p:cNvCxnSpPr>
              <a:cxnSpLocks/>
              <a:stCxn id="7" idx="2"/>
              <a:endCxn id="6" idx="0"/>
            </p:cNvCxnSpPr>
            <p:nvPr/>
          </p:nvCxnSpPr>
          <p:spPr>
            <a:xfrm>
              <a:off x="6576260" y="2686305"/>
              <a:ext cx="1" cy="70958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E992B8C-C963-4E15-B114-142B7F5CE9DF}"/>
                </a:ext>
              </a:extLst>
            </p:cNvPr>
            <p:cNvCxnSpPr>
              <a:cxnSpLocks/>
              <a:stCxn id="6" idx="2"/>
              <a:endCxn id="26" idx="0"/>
            </p:cNvCxnSpPr>
            <p:nvPr/>
          </p:nvCxnSpPr>
          <p:spPr>
            <a:xfrm>
              <a:off x="6576261" y="4047047"/>
              <a:ext cx="1" cy="8382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7170" name="Picture 2">
            <a:extLst>
              <a:ext uri="{FF2B5EF4-FFF2-40B4-BE49-F238E27FC236}">
                <a16:creationId xmlns:a16="http://schemas.microsoft.com/office/drawing/2014/main" id="{A018DED1-68F0-4DFB-A66A-D302E080B3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7678" y="2070001"/>
            <a:ext cx="7296150" cy="31432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32AB287D-60BB-4472-8C77-C245FEEEEB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7640" y="2813338"/>
            <a:ext cx="7896225" cy="148590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9F8DB206-7367-4259-B8C8-FCD283FEAD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8519" y="2775714"/>
            <a:ext cx="1304925" cy="361950"/>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a:extLst>
              <a:ext uri="{FF2B5EF4-FFF2-40B4-BE49-F238E27FC236}">
                <a16:creationId xmlns:a16="http://schemas.microsoft.com/office/drawing/2014/main" id="{903F53E4-DB98-4B81-9024-011F4D0B06B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96725" y="2790912"/>
            <a:ext cx="1304925" cy="361950"/>
          </a:xfrm>
          <a:prstGeom prst="rect">
            <a:avLst/>
          </a:prstGeom>
          <a:noFill/>
          <a:extLst>
            <a:ext uri="{909E8E84-426E-40DD-AFC4-6F175D3DCCD1}">
              <a14:hiddenFill xmlns:a14="http://schemas.microsoft.com/office/drawing/2010/main">
                <a:solidFill>
                  <a:srgbClr val="FFFFFF"/>
                </a:solidFill>
              </a14:hiddenFill>
            </a:ext>
          </a:extLst>
        </p:spPr>
      </p:pic>
      <p:cxnSp>
        <p:nvCxnSpPr>
          <p:cNvPr id="55" name="Straight Arrow Connector 54">
            <a:extLst>
              <a:ext uri="{FF2B5EF4-FFF2-40B4-BE49-F238E27FC236}">
                <a16:creationId xmlns:a16="http://schemas.microsoft.com/office/drawing/2014/main" id="{821C4114-61BC-4609-9335-A2F2534D8536}"/>
              </a:ext>
            </a:extLst>
          </p:cNvPr>
          <p:cNvCxnSpPr/>
          <p:nvPr/>
        </p:nvCxnSpPr>
        <p:spPr>
          <a:xfrm>
            <a:off x="7585752" y="4332629"/>
            <a:ext cx="0" cy="5475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B04841B4-52BA-4BFE-ACB8-6443A90D263D}"/>
              </a:ext>
            </a:extLst>
          </p:cNvPr>
          <p:cNvSpPr txBox="1"/>
          <p:nvPr/>
        </p:nvSpPr>
        <p:spPr>
          <a:xfrm>
            <a:off x="6462445" y="4925808"/>
            <a:ext cx="2148149" cy="369332"/>
          </a:xfrm>
          <a:prstGeom prst="rect">
            <a:avLst/>
          </a:prstGeom>
          <a:noFill/>
        </p:spPr>
        <p:txBody>
          <a:bodyPr wrap="square" rtlCol="0">
            <a:spAutoFit/>
          </a:bodyPr>
          <a:lstStyle/>
          <a:p>
            <a:pPr algn="ctr"/>
            <a:r>
              <a:rPr lang="en-GB" dirty="0"/>
              <a:t>2 peaks</a:t>
            </a:r>
          </a:p>
        </p:txBody>
      </p:sp>
    </p:spTree>
    <p:extLst>
      <p:ext uri="{BB962C8B-B14F-4D97-AF65-F5344CB8AC3E}">
        <p14:creationId xmlns:p14="http://schemas.microsoft.com/office/powerpoint/2010/main" val="798016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B. Amplitude - Results</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11</a:t>
            </a:fld>
            <a:endParaRPr lang="fr-FR"/>
          </a:p>
        </p:txBody>
      </p:sp>
      <p:pic>
        <p:nvPicPr>
          <p:cNvPr id="1026" name="Picture 2">
            <a:extLst>
              <a:ext uri="{FF2B5EF4-FFF2-40B4-BE49-F238E27FC236}">
                <a16:creationId xmlns:a16="http://schemas.microsoft.com/office/drawing/2014/main" id="{D22E745A-EFF3-4EFE-8049-2A5B1163B5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5438" y="776288"/>
            <a:ext cx="9001125" cy="53054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3B50DD9-619F-4514-A8E3-F1D16F0B7F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05050" y="6081712"/>
            <a:ext cx="6305550" cy="91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41431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a:t>
            </a:r>
          </a:p>
        </p:txBody>
      </p:sp>
      <p:sp>
        <p:nvSpPr>
          <p:cNvPr id="3" name="Rectangle : coins arrondis 2">
            <a:extLst>
              <a:ext uri="{FF2B5EF4-FFF2-40B4-BE49-F238E27FC236}">
                <a16:creationId xmlns:a16="http://schemas.microsoft.com/office/drawing/2014/main" id="{AD60AACE-BA56-44E7-AF88-468240FAD4E9}"/>
              </a:ext>
            </a:extLst>
          </p:cNvPr>
          <p:cNvSpPr/>
          <p:nvPr/>
        </p:nvSpPr>
        <p:spPr>
          <a:xfrm>
            <a:off x="2432488" y="1590523"/>
            <a:ext cx="2091489" cy="651154"/>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Data Train</a:t>
            </a:r>
          </a:p>
        </p:txBody>
      </p:sp>
      <p:sp>
        <p:nvSpPr>
          <p:cNvPr id="5" name="Rectangle : coins arrondis 4">
            <a:extLst>
              <a:ext uri="{FF2B5EF4-FFF2-40B4-BE49-F238E27FC236}">
                <a16:creationId xmlns:a16="http://schemas.microsoft.com/office/drawing/2014/main" id="{350FF51B-5195-4FA8-8877-18FC90639D5C}"/>
              </a:ext>
            </a:extLst>
          </p:cNvPr>
          <p:cNvSpPr/>
          <p:nvPr/>
        </p:nvSpPr>
        <p:spPr>
          <a:xfrm>
            <a:off x="2432488" y="2505926"/>
            <a:ext cx="2091489" cy="651154"/>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Machine Learning</a:t>
            </a:r>
          </a:p>
          <a:p>
            <a:pPr algn="ctr"/>
            <a:r>
              <a:rPr lang="en-US" dirty="0"/>
              <a:t>Algorithm</a:t>
            </a:r>
          </a:p>
        </p:txBody>
      </p:sp>
      <p:sp>
        <p:nvSpPr>
          <p:cNvPr id="7" name="Rectangle : coins arrondis 6">
            <a:extLst>
              <a:ext uri="{FF2B5EF4-FFF2-40B4-BE49-F238E27FC236}">
                <a16:creationId xmlns:a16="http://schemas.microsoft.com/office/drawing/2014/main" id="{2D438390-FE8E-4396-B06F-0EAB7C13FA18}"/>
              </a:ext>
            </a:extLst>
          </p:cNvPr>
          <p:cNvSpPr/>
          <p:nvPr/>
        </p:nvSpPr>
        <p:spPr>
          <a:xfrm>
            <a:off x="5448323" y="1602155"/>
            <a:ext cx="2091489" cy="651154"/>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Initial</a:t>
            </a:r>
          </a:p>
          <a:p>
            <a:pPr algn="ctr"/>
            <a:r>
              <a:rPr lang="en-US" dirty="0"/>
              <a:t>Recordings</a:t>
            </a:r>
          </a:p>
        </p:txBody>
      </p:sp>
      <p:sp>
        <p:nvSpPr>
          <p:cNvPr id="8" name="Rectangle : coins arrondis 7">
            <a:extLst>
              <a:ext uri="{FF2B5EF4-FFF2-40B4-BE49-F238E27FC236}">
                <a16:creationId xmlns:a16="http://schemas.microsoft.com/office/drawing/2014/main" id="{042ED8A3-C66D-4F5F-90C2-0023B22CE57B}"/>
              </a:ext>
            </a:extLst>
          </p:cNvPr>
          <p:cNvSpPr/>
          <p:nvPr/>
        </p:nvSpPr>
        <p:spPr>
          <a:xfrm>
            <a:off x="5448324" y="5440236"/>
            <a:ext cx="2091489" cy="651154"/>
          </a:xfrm>
          <a:prstGeom prst="roundRect">
            <a:avLst/>
          </a:prstGeom>
          <a:solidFill>
            <a:schemeClr val="accent6">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Finale </a:t>
            </a:r>
            <a:r>
              <a:rPr lang="fr-FR" dirty="0" err="1"/>
              <a:t>Prediction</a:t>
            </a:r>
            <a:endParaRPr lang="fr-FR" dirty="0"/>
          </a:p>
        </p:txBody>
      </p:sp>
      <p:sp>
        <p:nvSpPr>
          <p:cNvPr id="9" name="ZoneTexte 8">
            <a:extLst>
              <a:ext uri="{FF2B5EF4-FFF2-40B4-BE49-F238E27FC236}">
                <a16:creationId xmlns:a16="http://schemas.microsoft.com/office/drawing/2014/main" id="{9F2925F2-BDB9-4EC0-A73E-ED1D1496CC4A}"/>
              </a:ext>
            </a:extLst>
          </p:cNvPr>
          <p:cNvSpPr txBox="1"/>
          <p:nvPr/>
        </p:nvSpPr>
        <p:spPr>
          <a:xfrm>
            <a:off x="1524103" y="3421329"/>
            <a:ext cx="1816770" cy="830997"/>
          </a:xfrm>
          <a:prstGeom prst="rect">
            <a:avLst/>
          </a:prstGeom>
          <a:noFill/>
        </p:spPr>
        <p:txBody>
          <a:bodyPr wrap="square" rtlCol="0">
            <a:spAutoFit/>
          </a:bodyPr>
          <a:lstStyle/>
          <a:p>
            <a:pPr algn="ctr"/>
            <a:r>
              <a:rPr lang="fr-FR" sz="2400" b="1" dirty="0">
                <a:solidFill>
                  <a:schemeClr val="accent2"/>
                </a:solidFill>
              </a:rPr>
              <a:t>1. Machine Training</a:t>
            </a:r>
          </a:p>
        </p:txBody>
      </p:sp>
      <p:sp>
        <p:nvSpPr>
          <p:cNvPr id="12" name="Rectangle : coins arrondis 11">
            <a:extLst>
              <a:ext uri="{FF2B5EF4-FFF2-40B4-BE49-F238E27FC236}">
                <a16:creationId xmlns:a16="http://schemas.microsoft.com/office/drawing/2014/main" id="{9F538B6C-1789-49E2-B3E0-D811BA1A8E64}"/>
              </a:ext>
            </a:extLst>
          </p:cNvPr>
          <p:cNvSpPr/>
          <p:nvPr/>
        </p:nvSpPr>
        <p:spPr>
          <a:xfrm>
            <a:off x="5441070" y="2981478"/>
            <a:ext cx="2091489" cy="651154"/>
          </a:xfrm>
          <a:prstGeom prst="round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 from the Algorithm</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12</a:t>
            </a:fld>
            <a:endParaRPr lang="fr-FR"/>
          </a:p>
        </p:txBody>
      </p:sp>
      <p:cxnSp>
        <p:nvCxnSpPr>
          <p:cNvPr id="13" name="Straight Arrow Connector 12">
            <a:extLst>
              <a:ext uri="{FF2B5EF4-FFF2-40B4-BE49-F238E27FC236}">
                <a16:creationId xmlns:a16="http://schemas.microsoft.com/office/drawing/2014/main" id="{D10B0164-7025-4925-A465-CBD64EE0D051}"/>
              </a:ext>
            </a:extLst>
          </p:cNvPr>
          <p:cNvCxnSpPr>
            <a:cxnSpLocks/>
            <a:stCxn id="3" idx="2"/>
            <a:endCxn id="5" idx="0"/>
          </p:cNvCxnSpPr>
          <p:nvPr/>
        </p:nvCxnSpPr>
        <p:spPr>
          <a:xfrm>
            <a:off x="3478233" y="2241677"/>
            <a:ext cx="0" cy="2642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208F24D-991F-4CE1-A907-5FD12DF865EA}"/>
              </a:ext>
            </a:extLst>
          </p:cNvPr>
          <p:cNvCxnSpPr>
            <a:cxnSpLocks/>
            <a:stCxn id="5" idx="2"/>
            <a:endCxn id="12" idx="1"/>
          </p:cNvCxnSpPr>
          <p:nvPr/>
        </p:nvCxnSpPr>
        <p:spPr>
          <a:xfrm>
            <a:off x="3478233" y="3157080"/>
            <a:ext cx="1962837" cy="1499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 coins arrondis 7">
            <a:extLst>
              <a:ext uri="{FF2B5EF4-FFF2-40B4-BE49-F238E27FC236}">
                <a16:creationId xmlns:a16="http://schemas.microsoft.com/office/drawing/2014/main" id="{29954A56-2D4A-42C3-BD1D-1065114C36A0}"/>
              </a:ext>
            </a:extLst>
          </p:cNvPr>
          <p:cNvSpPr/>
          <p:nvPr/>
        </p:nvSpPr>
        <p:spPr>
          <a:xfrm>
            <a:off x="5441069" y="3959706"/>
            <a:ext cx="2091489" cy="651154"/>
          </a:xfrm>
          <a:prstGeom prst="roundRect">
            <a:avLst/>
          </a:prstGeom>
          <a:solidFill>
            <a:schemeClr val="accent6">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Probability</a:t>
            </a:r>
            <a:r>
              <a:rPr lang="fr-FR" dirty="0"/>
              <a:t> profile of </a:t>
            </a:r>
            <a:r>
              <a:rPr lang="fr-FR" dirty="0" err="1"/>
              <a:t>being</a:t>
            </a:r>
            <a:r>
              <a:rPr lang="fr-FR" dirty="0"/>
              <a:t> a break</a:t>
            </a:r>
          </a:p>
        </p:txBody>
      </p:sp>
      <p:cxnSp>
        <p:nvCxnSpPr>
          <p:cNvPr id="33" name="Straight Arrow Connector 32">
            <a:extLst>
              <a:ext uri="{FF2B5EF4-FFF2-40B4-BE49-F238E27FC236}">
                <a16:creationId xmlns:a16="http://schemas.microsoft.com/office/drawing/2014/main" id="{831ACD6D-D301-48EE-8B92-5D9BED4E50EE}"/>
              </a:ext>
            </a:extLst>
          </p:cNvPr>
          <p:cNvCxnSpPr>
            <a:cxnSpLocks/>
            <a:stCxn id="7" idx="2"/>
            <a:endCxn id="12" idx="0"/>
          </p:cNvCxnSpPr>
          <p:nvPr/>
        </p:nvCxnSpPr>
        <p:spPr>
          <a:xfrm flipH="1">
            <a:off x="6486815" y="2253309"/>
            <a:ext cx="7253" cy="7281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921469B8-2994-4EDD-B213-20289462503C}"/>
              </a:ext>
            </a:extLst>
          </p:cNvPr>
          <p:cNvCxnSpPr>
            <a:cxnSpLocks/>
            <a:stCxn id="12" idx="2"/>
            <a:endCxn id="26" idx="0"/>
          </p:cNvCxnSpPr>
          <p:nvPr/>
        </p:nvCxnSpPr>
        <p:spPr>
          <a:xfrm flipH="1">
            <a:off x="6486814" y="3632632"/>
            <a:ext cx="1" cy="3270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1C7583D-9863-47A7-8121-E96A35DBE03E}"/>
              </a:ext>
            </a:extLst>
          </p:cNvPr>
          <p:cNvCxnSpPr>
            <a:cxnSpLocks/>
            <a:stCxn id="26" idx="2"/>
            <a:endCxn id="8" idx="0"/>
          </p:cNvCxnSpPr>
          <p:nvPr/>
        </p:nvCxnSpPr>
        <p:spPr>
          <a:xfrm>
            <a:off x="6486814" y="4610860"/>
            <a:ext cx="7255" cy="8293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ZoneTexte 8">
            <a:extLst>
              <a:ext uri="{FF2B5EF4-FFF2-40B4-BE49-F238E27FC236}">
                <a16:creationId xmlns:a16="http://schemas.microsoft.com/office/drawing/2014/main" id="{57B54E89-79C5-423D-BFA5-A4CEAB534E16}"/>
              </a:ext>
            </a:extLst>
          </p:cNvPr>
          <p:cNvSpPr txBox="1"/>
          <p:nvPr/>
        </p:nvSpPr>
        <p:spPr>
          <a:xfrm>
            <a:off x="8083237" y="2168924"/>
            <a:ext cx="1816770" cy="830997"/>
          </a:xfrm>
          <a:prstGeom prst="rect">
            <a:avLst/>
          </a:prstGeom>
          <a:noFill/>
        </p:spPr>
        <p:txBody>
          <a:bodyPr wrap="square" rtlCol="0">
            <a:spAutoFit/>
          </a:bodyPr>
          <a:lstStyle/>
          <a:p>
            <a:pPr algn="ctr"/>
            <a:r>
              <a:rPr lang="fr-FR" sz="2400" b="1" dirty="0">
                <a:solidFill>
                  <a:schemeClr val="accent1"/>
                </a:solidFill>
              </a:rPr>
              <a:t>2. Model Application</a:t>
            </a:r>
          </a:p>
        </p:txBody>
      </p:sp>
      <p:pic>
        <p:nvPicPr>
          <p:cNvPr id="9218" name="Picture 2">
            <a:extLst>
              <a:ext uri="{FF2B5EF4-FFF2-40B4-BE49-F238E27FC236}">
                <a16:creationId xmlns:a16="http://schemas.microsoft.com/office/drawing/2014/main" id="{8E837160-126C-4A6F-A927-78B22E0AE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8825"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ACBFEB0C-2AC0-4461-862C-DEF4EC7389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6837"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1527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a:t>
            </a:r>
          </a:p>
        </p:txBody>
      </p:sp>
      <p:sp>
        <p:nvSpPr>
          <p:cNvPr id="3" name="Rectangle : coins arrondis 2">
            <a:extLst>
              <a:ext uri="{FF2B5EF4-FFF2-40B4-BE49-F238E27FC236}">
                <a16:creationId xmlns:a16="http://schemas.microsoft.com/office/drawing/2014/main" id="{AD60AACE-BA56-44E7-AF88-468240FAD4E9}"/>
              </a:ext>
            </a:extLst>
          </p:cNvPr>
          <p:cNvSpPr/>
          <p:nvPr/>
        </p:nvSpPr>
        <p:spPr>
          <a:xfrm>
            <a:off x="2432488" y="1590523"/>
            <a:ext cx="2091489" cy="651154"/>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Data Train</a:t>
            </a:r>
          </a:p>
        </p:txBody>
      </p:sp>
      <p:sp>
        <p:nvSpPr>
          <p:cNvPr id="5" name="Rectangle : coins arrondis 4">
            <a:extLst>
              <a:ext uri="{FF2B5EF4-FFF2-40B4-BE49-F238E27FC236}">
                <a16:creationId xmlns:a16="http://schemas.microsoft.com/office/drawing/2014/main" id="{350FF51B-5195-4FA8-8877-18FC90639D5C}"/>
              </a:ext>
            </a:extLst>
          </p:cNvPr>
          <p:cNvSpPr/>
          <p:nvPr/>
        </p:nvSpPr>
        <p:spPr>
          <a:xfrm>
            <a:off x="2432488" y="2505926"/>
            <a:ext cx="2091489" cy="651154"/>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Machine Learning</a:t>
            </a:r>
          </a:p>
          <a:p>
            <a:pPr algn="ctr"/>
            <a:r>
              <a:rPr lang="en-US" dirty="0"/>
              <a:t>Algorithm</a:t>
            </a:r>
          </a:p>
        </p:txBody>
      </p:sp>
      <p:sp>
        <p:nvSpPr>
          <p:cNvPr id="7" name="Rectangle : coins arrondis 6">
            <a:extLst>
              <a:ext uri="{FF2B5EF4-FFF2-40B4-BE49-F238E27FC236}">
                <a16:creationId xmlns:a16="http://schemas.microsoft.com/office/drawing/2014/main" id="{2D438390-FE8E-4396-B06F-0EAB7C13FA18}"/>
              </a:ext>
            </a:extLst>
          </p:cNvPr>
          <p:cNvSpPr/>
          <p:nvPr/>
        </p:nvSpPr>
        <p:spPr>
          <a:xfrm>
            <a:off x="5448323" y="1602155"/>
            <a:ext cx="2091489" cy="651154"/>
          </a:xfrm>
          <a:prstGeom prst="roundRect">
            <a:avLst/>
          </a:prstGeom>
          <a:solidFill>
            <a:schemeClr val="accent6">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Initial</a:t>
            </a:r>
          </a:p>
          <a:p>
            <a:pPr algn="ctr"/>
            <a:r>
              <a:rPr lang="en-US" dirty="0"/>
              <a:t>Recordings</a:t>
            </a:r>
          </a:p>
        </p:txBody>
      </p:sp>
      <p:sp>
        <p:nvSpPr>
          <p:cNvPr id="8" name="Rectangle : coins arrondis 7">
            <a:extLst>
              <a:ext uri="{FF2B5EF4-FFF2-40B4-BE49-F238E27FC236}">
                <a16:creationId xmlns:a16="http://schemas.microsoft.com/office/drawing/2014/main" id="{042ED8A3-C66D-4F5F-90C2-0023B22CE57B}"/>
              </a:ext>
            </a:extLst>
          </p:cNvPr>
          <p:cNvSpPr/>
          <p:nvPr/>
        </p:nvSpPr>
        <p:spPr>
          <a:xfrm>
            <a:off x="5448324" y="5440236"/>
            <a:ext cx="2091489" cy="651154"/>
          </a:xfrm>
          <a:prstGeom prst="roundRect">
            <a:avLst/>
          </a:prstGeom>
          <a:solidFill>
            <a:schemeClr val="accent6">
              <a:lumMod val="50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Finale </a:t>
            </a:r>
            <a:r>
              <a:rPr lang="fr-FR" dirty="0" err="1"/>
              <a:t>Prediction</a:t>
            </a:r>
            <a:endParaRPr lang="fr-FR" dirty="0"/>
          </a:p>
        </p:txBody>
      </p:sp>
      <p:sp>
        <p:nvSpPr>
          <p:cNvPr id="9" name="ZoneTexte 8">
            <a:extLst>
              <a:ext uri="{FF2B5EF4-FFF2-40B4-BE49-F238E27FC236}">
                <a16:creationId xmlns:a16="http://schemas.microsoft.com/office/drawing/2014/main" id="{9F2925F2-BDB9-4EC0-A73E-ED1D1496CC4A}"/>
              </a:ext>
            </a:extLst>
          </p:cNvPr>
          <p:cNvSpPr txBox="1"/>
          <p:nvPr/>
        </p:nvSpPr>
        <p:spPr>
          <a:xfrm>
            <a:off x="1524103" y="3421329"/>
            <a:ext cx="1816770" cy="830997"/>
          </a:xfrm>
          <a:prstGeom prst="rect">
            <a:avLst/>
          </a:prstGeom>
          <a:noFill/>
        </p:spPr>
        <p:txBody>
          <a:bodyPr wrap="square" rtlCol="0">
            <a:spAutoFit/>
          </a:bodyPr>
          <a:lstStyle/>
          <a:p>
            <a:pPr algn="ctr"/>
            <a:r>
              <a:rPr lang="fr-FR" sz="2400" b="1" dirty="0">
                <a:solidFill>
                  <a:schemeClr val="accent2"/>
                </a:solidFill>
              </a:rPr>
              <a:t>1. Machine Training</a:t>
            </a:r>
          </a:p>
        </p:txBody>
      </p:sp>
      <p:sp>
        <p:nvSpPr>
          <p:cNvPr id="12" name="Rectangle : coins arrondis 11">
            <a:extLst>
              <a:ext uri="{FF2B5EF4-FFF2-40B4-BE49-F238E27FC236}">
                <a16:creationId xmlns:a16="http://schemas.microsoft.com/office/drawing/2014/main" id="{9F538B6C-1789-49E2-B3E0-D811BA1A8E64}"/>
              </a:ext>
            </a:extLst>
          </p:cNvPr>
          <p:cNvSpPr/>
          <p:nvPr/>
        </p:nvSpPr>
        <p:spPr>
          <a:xfrm>
            <a:off x="5441070" y="2981478"/>
            <a:ext cx="2091489" cy="651154"/>
          </a:xfrm>
          <a:prstGeom prst="roundRect">
            <a:avLst/>
          </a:prstGeom>
          <a:solidFill>
            <a:schemeClr val="accent1">
              <a:lumMod val="75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 from the Algorithm</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13</a:t>
            </a:fld>
            <a:endParaRPr lang="fr-FR"/>
          </a:p>
        </p:txBody>
      </p:sp>
      <p:cxnSp>
        <p:nvCxnSpPr>
          <p:cNvPr id="13" name="Straight Arrow Connector 12">
            <a:extLst>
              <a:ext uri="{FF2B5EF4-FFF2-40B4-BE49-F238E27FC236}">
                <a16:creationId xmlns:a16="http://schemas.microsoft.com/office/drawing/2014/main" id="{D10B0164-7025-4925-A465-CBD64EE0D051}"/>
              </a:ext>
            </a:extLst>
          </p:cNvPr>
          <p:cNvCxnSpPr>
            <a:cxnSpLocks/>
            <a:stCxn id="3" idx="2"/>
            <a:endCxn id="5" idx="0"/>
          </p:cNvCxnSpPr>
          <p:nvPr/>
        </p:nvCxnSpPr>
        <p:spPr>
          <a:xfrm>
            <a:off x="3478233" y="2241677"/>
            <a:ext cx="0" cy="2642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208F24D-991F-4CE1-A907-5FD12DF865EA}"/>
              </a:ext>
            </a:extLst>
          </p:cNvPr>
          <p:cNvCxnSpPr>
            <a:cxnSpLocks/>
            <a:stCxn id="5" idx="2"/>
            <a:endCxn id="12" idx="1"/>
          </p:cNvCxnSpPr>
          <p:nvPr/>
        </p:nvCxnSpPr>
        <p:spPr>
          <a:xfrm>
            <a:off x="3478233" y="3157080"/>
            <a:ext cx="1962837" cy="149975"/>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 coins arrondis 7">
            <a:extLst>
              <a:ext uri="{FF2B5EF4-FFF2-40B4-BE49-F238E27FC236}">
                <a16:creationId xmlns:a16="http://schemas.microsoft.com/office/drawing/2014/main" id="{29954A56-2D4A-42C3-BD1D-1065114C36A0}"/>
              </a:ext>
            </a:extLst>
          </p:cNvPr>
          <p:cNvSpPr/>
          <p:nvPr/>
        </p:nvSpPr>
        <p:spPr>
          <a:xfrm>
            <a:off x="5441069" y="3959706"/>
            <a:ext cx="2091489" cy="651154"/>
          </a:xfrm>
          <a:prstGeom prst="roundRect">
            <a:avLst/>
          </a:prstGeom>
          <a:solidFill>
            <a:schemeClr val="accent6">
              <a:lumMod val="50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Probability</a:t>
            </a:r>
            <a:r>
              <a:rPr lang="fr-FR" dirty="0"/>
              <a:t> profile of </a:t>
            </a:r>
            <a:r>
              <a:rPr lang="fr-FR" dirty="0" err="1"/>
              <a:t>being</a:t>
            </a:r>
            <a:r>
              <a:rPr lang="fr-FR" dirty="0"/>
              <a:t> a break</a:t>
            </a:r>
          </a:p>
        </p:txBody>
      </p:sp>
      <p:cxnSp>
        <p:nvCxnSpPr>
          <p:cNvPr id="33" name="Straight Arrow Connector 32">
            <a:extLst>
              <a:ext uri="{FF2B5EF4-FFF2-40B4-BE49-F238E27FC236}">
                <a16:creationId xmlns:a16="http://schemas.microsoft.com/office/drawing/2014/main" id="{831ACD6D-D301-48EE-8B92-5D9BED4E50EE}"/>
              </a:ext>
            </a:extLst>
          </p:cNvPr>
          <p:cNvCxnSpPr>
            <a:cxnSpLocks/>
            <a:stCxn id="7" idx="2"/>
            <a:endCxn id="12" idx="0"/>
          </p:cNvCxnSpPr>
          <p:nvPr/>
        </p:nvCxnSpPr>
        <p:spPr>
          <a:xfrm flipH="1">
            <a:off x="6486815" y="2253309"/>
            <a:ext cx="7253" cy="728169"/>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921469B8-2994-4EDD-B213-20289462503C}"/>
              </a:ext>
            </a:extLst>
          </p:cNvPr>
          <p:cNvCxnSpPr>
            <a:cxnSpLocks/>
            <a:stCxn id="12" idx="2"/>
            <a:endCxn id="26" idx="0"/>
          </p:cNvCxnSpPr>
          <p:nvPr/>
        </p:nvCxnSpPr>
        <p:spPr>
          <a:xfrm flipH="1">
            <a:off x="6486814" y="3632632"/>
            <a:ext cx="1" cy="327074"/>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1C7583D-9863-47A7-8121-E96A35DBE03E}"/>
              </a:ext>
            </a:extLst>
          </p:cNvPr>
          <p:cNvCxnSpPr>
            <a:cxnSpLocks/>
            <a:stCxn id="26" idx="2"/>
            <a:endCxn id="8" idx="0"/>
          </p:cNvCxnSpPr>
          <p:nvPr/>
        </p:nvCxnSpPr>
        <p:spPr>
          <a:xfrm>
            <a:off x="6486814" y="4610860"/>
            <a:ext cx="7255" cy="829376"/>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ZoneTexte 8">
            <a:extLst>
              <a:ext uri="{FF2B5EF4-FFF2-40B4-BE49-F238E27FC236}">
                <a16:creationId xmlns:a16="http://schemas.microsoft.com/office/drawing/2014/main" id="{57B54E89-79C5-423D-BFA5-A4CEAB534E16}"/>
              </a:ext>
            </a:extLst>
          </p:cNvPr>
          <p:cNvSpPr txBox="1"/>
          <p:nvPr/>
        </p:nvSpPr>
        <p:spPr>
          <a:xfrm>
            <a:off x="8083237" y="2168924"/>
            <a:ext cx="1816770" cy="830997"/>
          </a:xfrm>
          <a:prstGeom prst="rect">
            <a:avLst/>
          </a:prstGeom>
          <a:noFill/>
        </p:spPr>
        <p:txBody>
          <a:bodyPr wrap="square" rtlCol="0">
            <a:spAutoFit/>
          </a:bodyPr>
          <a:lstStyle/>
          <a:p>
            <a:pPr algn="ctr"/>
            <a:r>
              <a:rPr lang="fr-FR" sz="2400" b="1" dirty="0">
                <a:solidFill>
                  <a:schemeClr val="accent1">
                    <a:alpha val="20000"/>
                  </a:schemeClr>
                </a:solidFill>
              </a:rPr>
              <a:t>2. Model Application</a:t>
            </a:r>
          </a:p>
        </p:txBody>
      </p:sp>
      <p:pic>
        <p:nvPicPr>
          <p:cNvPr id="9218" name="Picture 2">
            <a:extLst>
              <a:ext uri="{FF2B5EF4-FFF2-40B4-BE49-F238E27FC236}">
                <a16:creationId xmlns:a16="http://schemas.microsoft.com/office/drawing/2014/main" id="{8E837160-126C-4A6F-A927-78B22E0AE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5805"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ACBFEB0C-2AC0-4461-862C-DEF4EC7389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6837"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94305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B9CF38C5-051C-4764-B6E3-AB1692B16058}"/>
              </a:ext>
            </a:extLst>
          </p:cNvPr>
          <p:cNvSpPr/>
          <p:nvPr/>
        </p:nvSpPr>
        <p:spPr>
          <a:xfrm>
            <a:off x="3823386" y="5515992"/>
            <a:ext cx="428773" cy="365124"/>
          </a:xfrm>
          <a:prstGeom prst="rect">
            <a:avLst/>
          </a:prstGeom>
          <a:solidFill>
            <a:schemeClr val="accent6">
              <a:lumMod val="60000"/>
              <a:lumOff val="40000"/>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99B5B85A-5879-4CD8-9F95-68694044F588}"/>
              </a:ext>
            </a:extLst>
          </p:cNvPr>
          <p:cNvSpPr/>
          <p:nvPr/>
        </p:nvSpPr>
        <p:spPr>
          <a:xfrm>
            <a:off x="7920788" y="2807627"/>
            <a:ext cx="2223839" cy="365124"/>
          </a:xfrm>
          <a:prstGeom prst="rect">
            <a:avLst/>
          </a:prstGeom>
          <a:solidFill>
            <a:schemeClr val="accent6">
              <a:lumMod val="60000"/>
              <a:lumOff val="40000"/>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6A8454AD-52E4-458C-B3C3-FFD28769640E}"/>
              </a:ext>
            </a:extLst>
          </p:cNvPr>
          <p:cNvSpPr/>
          <p:nvPr/>
        </p:nvSpPr>
        <p:spPr>
          <a:xfrm>
            <a:off x="3280609" y="1489826"/>
            <a:ext cx="7507705" cy="365124"/>
          </a:xfrm>
          <a:prstGeom prst="rect">
            <a:avLst/>
          </a:prstGeom>
          <a:solidFill>
            <a:schemeClr val="accent6">
              <a:lumMod val="60000"/>
              <a:lumOff val="40000"/>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a:t>
            </a:r>
          </a:p>
        </p:txBody>
      </p:sp>
      <p:sp>
        <p:nvSpPr>
          <p:cNvPr id="5" name="Slide Number Placeholder 4">
            <a:extLst>
              <a:ext uri="{FF2B5EF4-FFF2-40B4-BE49-F238E27FC236}">
                <a16:creationId xmlns:a16="http://schemas.microsoft.com/office/drawing/2014/main" id="{334241CC-6135-4984-9DCB-AB40C2885725}"/>
              </a:ext>
            </a:extLst>
          </p:cNvPr>
          <p:cNvSpPr>
            <a:spLocks noGrp="1"/>
          </p:cNvSpPr>
          <p:nvPr>
            <p:ph type="sldNum" sz="quarter" idx="12"/>
          </p:nvPr>
        </p:nvSpPr>
        <p:spPr/>
        <p:txBody>
          <a:bodyPr/>
          <a:lstStyle/>
          <a:p>
            <a:fld id="{F88CFBEC-FD8C-48E6-AEC4-846090743C72}" type="slidenum">
              <a:rPr lang="fr-FR" smtClean="0"/>
              <a:t>14</a:t>
            </a:fld>
            <a:endParaRPr lang="fr-FR"/>
          </a:p>
        </p:txBody>
      </p:sp>
      <p:grpSp>
        <p:nvGrpSpPr>
          <p:cNvPr id="12" name="Group 11">
            <a:extLst>
              <a:ext uri="{FF2B5EF4-FFF2-40B4-BE49-F238E27FC236}">
                <a16:creationId xmlns:a16="http://schemas.microsoft.com/office/drawing/2014/main" id="{C6E2E7F4-4926-4FF8-A107-3036F51FE694}"/>
              </a:ext>
            </a:extLst>
          </p:cNvPr>
          <p:cNvGrpSpPr/>
          <p:nvPr/>
        </p:nvGrpSpPr>
        <p:grpSpPr>
          <a:xfrm>
            <a:off x="3280609" y="1489826"/>
            <a:ext cx="7507705" cy="884769"/>
            <a:chOff x="2342147" y="1646237"/>
            <a:chExt cx="7507705" cy="884769"/>
          </a:xfrm>
        </p:grpSpPr>
        <p:sp>
          <p:nvSpPr>
            <p:cNvPr id="13" name="Rectangle 12">
              <a:extLst>
                <a:ext uri="{FF2B5EF4-FFF2-40B4-BE49-F238E27FC236}">
                  <a16:creationId xmlns:a16="http://schemas.microsoft.com/office/drawing/2014/main" id="{780F9CEA-3CBF-4FAE-A7AE-E1CF45C7CE85}"/>
                </a:ext>
              </a:extLst>
            </p:cNvPr>
            <p:cNvSpPr/>
            <p:nvPr/>
          </p:nvSpPr>
          <p:spPr>
            <a:xfrm>
              <a:off x="2342147" y="1646237"/>
              <a:ext cx="7507705"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30FD49F2-14CB-4A67-9D32-85CE1747B2E3}"/>
                </a:ext>
              </a:extLst>
            </p:cNvPr>
            <p:cNvSpPr/>
            <p:nvPr/>
          </p:nvSpPr>
          <p:spPr>
            <a:xfrm>
              <a:off x="2622884" y="1737517"/>
              <a:ext cx="1130969"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2A9652CD-2BDD-48BE-909D-50B10F53392A}"/>
                </a:ext>
              </a:extLst>
            </p:cNvPr>
            <p:cNvSpPr/>
            <p:nvPr/>
          </p:nvSpPr>
          <p:spPr>
            <a:xfrm>
              <a:off x="6095999" y="1737517"/>
              <a:ext cx="701843"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64F9E851-A664-4A6F-9150-1BC38E009941}"/>
                </a:ext>
              </a:extLst>
            </p:cNvPr>
            <p:cNvSpPr/>
            <p:nvPr/>
          </p:nvSpPr>
          <p:spPr>
            <a:xfrm>
              <a:off x="7908757" y="1739603"/>
              <a:ext cx="701843"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 name="Straight Arrow Connector 16">
              <a:extLst>
                <a:ext uri="{FF2B5EF4-FFF2-40B4-BE49-F238E27FC236}">
                  <a16:creationId xmlns:a16="http://schemas.microsoft.com/office/drawing/2014/main" id="{6CDEB99A-6420-4944-A474-547053F56F70}"/>
                </a:ext>
              </a:extLst>
            </p:cNvPr>
            <p:cNvCxnSpPr/>
            <p:nvPr/>
          </p:nvCxnSpPr>
          <p:spPr>
            <a:xfrm>
              <a:off x="2767260" y="2161674"/>
              <a:ext cx="842211" cy="0"/>
            </a:xfrm>
            <a:prstGeom prst="straightConnector1">
              <a:avLst/>
            </a:prstGeom>
            <a:ln w="3175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2F24D61-40F4-4DBB-9773-0B7E84DA4807}"/>
                </a:ext>
              </a:extLst>
            </p:cNvPr>
            <p:cNvCxnSpPr>
              <a:cxnSpLocks/>
            </p:cNvCxnSpPr>
            <p:nvPr/>
          </p:nvCxnSpPr>
          <p:spPr>
            <a:xfrm>
              <a:off x="6095999" y="2161674"/>
              <a:ext cx="617622" cy="0"/>
            </a:xfrm>
            <a:prstGeom prst="straightConnector1">
              <a:avLst/>
            </a:prstGeom>
            <a:ln w="3175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AF27801-E4E5-4796-A2F8-21123322236D}"/>
                </a:ext>
              </a:extLst>
            </p:cNvPr>
            <p:cNvCxnSpPr>
              <a:cxnSpLocks/>
            </p:cNvCxnSpPr>
            <p:nvPr/>
          </p:nvCxnSpPr>
          <p:spPr>
            <a:xfrm>
              <a:off x="7908757" y="2161674"/>
              <a:ext cx="701843" cy="0"/>
            </a:xfrm>
            <a:prstGeom prst="straightConnector1">
              <a:avLst/>
            </a:prstGeom>
            <a:ln w="3175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8497FCF6-D6C1-48B4-9553-0635B1334EC1}"/>
                </a:ext>
              </a:extLst>
            </p:cNvPr>
            <p:cNvSpPr txBox="1"/>
            <p:nvPr/>
          </p:nvSpPr>
          <p:spPr>
            <a:xfrm>
              <a:off x="2610850" y="2137610"/>
              <a:ext cx="1155033" cy="369332"/>
            </a:xfrm>
            <a:prstGeom prst="rect">
              <a:avLst/>
            </a:prstGeom>
            <a:noFill/>
          </p:spPr>
          <p:txBody>
            <a:bodyPr wrap="square" rtlCol="0">
              <a:spAutoFit/>
            </a:bodyPr>
            <a:lstStyle/>
            <a:p>
              <a:pPr algn="ctr"/>
              <a:r>
                <a:rPr lang="en-GB" dirty="0">
                  <a:solidFill>
                    <a:schemeClr val="accent2"/>
                  </a:solidFill>
                </a:rPr>
                <a:t>break</a:t>
              </a:r>
            </a:p>
          </p:txBody>
        </p:sp>
        <p:sp>
          <p:nvSpPr>
            <p:cNvPr id="21" name="TextBox 20">
              <a:extLst>
                <a:ext uri="{FF2B5EF4-FFF2-40B4-BE49-F238E27FC236}">
                  <a16:creationId xmlns:a16="http://schemas.microsoft.com/office/drawing/2014/main" id="{451A4CCC-1FC1-4EDD-B001-0C981E9B9F17}"/>
                </a:ext>
              </a:extLst>
            </p:cNvPr>
            <p:cNvSpPr txBox="1"/>
            <p:nvPr/>
          </p:nvSpPr>
          <p:spPr>
            <a:xfrm>
              <a:off x="5827293" y="2161674"/>
              <a:ext cx="1155033" cy="369332"/>
            </a:xfrm>
            <a:prstGeom prst="rect">
              <a:avLst/>
            </a:prstGeom>
            <a:noFill/>
          </p:spPr>
          <p:txBody>
            <a:bodyPr wrap="square" rtlCol="0">
              <a:spAutoFit/>
            </a:bodyPr>
            <a:lstStyle/>
            <a:p>
              <a:pPr algn="ctr"/>
              <a:r>
                <a:rPr lang="en-GB" dirty="0">
                  <a:solidFill>
                    <a:schemeClr val="accent2"/>
                  </a:solidFill>
                </a:rPr>
                <a:t>break</a:t>
              </a:r>
            </a:p>
          </p:txBody>
        </p:sp>
        <p:sp>
          <p:nvSpPr>
            <p:cNvPr id="22" name="TextBox 21">
              <a:extLst>
                <a:ext uri="{FF2B5EF4-FFF2-40B4-BE49-F238E27FC236}">
                  <a16:creationId xmlns:a16="http://schemas.microsoft.com/office/drawing/2014/main" id="{0E9970CC-9010-4821-93E4-37F68845391C}"/>
                </a:ext>
              </a:extLst>
            </p:cNvPr>
            <p:cNvSpPr txBox="1"/>
            <p:nvPr/>
          </p:nvSpPr>
          <p:spPr>
            <a:xfrm>
              <a:off x="7682161" y="2161674"/>
              <a:ext cx="1155033" cy="369332"/>
            </a:xfrm>
            <a:prstGeom prst="rect">
              <a:avLst/>
            </a:prstGeom>
            <a:noFill/>
          </p:spPr>
          <p:txBody>
            <a:bodyPr wrap="square" rtlCol="0">
              <a:spAutoFit/>
            </a:bodyPr>
            <a:lstStyle/>
            <a:p>
              <a:pPr algn="ctr"/>
              <a:r>
                <a:rPr lang="en-GB" dirty="0">
                  <a:solidFill>
                    <a:schemeClr val="accent2"/>
                  </a:solidFill>
                </a:rPr>
                <a:t>break</a:t>
              </a:r>
            </a:p>
          </p:txBody>
        </p:sp>
      </p:grpSp>
      <p:sp>
        <p:nvSpPr>
          <p:cNvPr id="28" name="TextBox 27">
            <a:extLst>
              <a:ext uri="{FF2B5EF4-FFF2-40B4-BE49-F238E27FC236}">
                <a16:creationId xmlns:a16="http://schemas.microsoft.com/office/drawing/2014/main" id="{71A2320C-F0FB-4FFD-B512-CF5AA5BFBEC0}"/>
              </a:ext>
            </a:extLst>
          </p:cNvPr>
          <p:cNvSpPr txBox="1"/>
          <p:nvPr/>
        </p:nvSpPr>
        <p:spPr>
          <a:xfrm>
            <a:off x="453188" y="1441554"/>
            <a:ext cx="2456447" cy="461665"/>
          </a:xfrm>
          <a:prstGeom prst="rect">
            <a:avLst/>
          </a:prstGeom>
          <a:noFill/>
        </p:spPr>
        <p:txBody>
          <a:bodyPr wrap="square" rtlCol="0">
            <a:spAutoFit/>
          </a:bodyPr>
          <a:lstStyle/>
          <a:p>
            <a:pPr algn="ctr"/>
            <a:r>
              <a:rPr lang="en-GB" sz="2400" b="1" dirty="0"/>
              <a:t>Labelling</a:t>
            </a:r>
          </a:p>
        </p:txBody>
      </p:sp>
      <p:sp>
        <p:nvSpPr>
          <p:cNvPr id="29" name="TextBox 28">
            <a:extLst>
              <a:ext uri="{FF2B5EF4-FFF2-40B4-BE49-F238E27FC236}">
                <a16:creationId xmlns:a16="http://schemas.microsoft.com/office/drawing/2014/main" id="{1248EC5F-E41E-4DAC-918F-4FC43C5EA20F}"/>
              </a:ext>
            </a:extLst>
          </p:cNvPr>
          <p:cNvSpPr txBox="1"/>
          <p:nvPr/>
        </p:nvSpPr>
        <p:spPr>
          <a:xfrm>
            <a:off x="453188" y="2777059"/>
            <a:ext cx="2456447" cy="1200329"/>
          </a:xfrm>
          <a:prstGeom prst="rect">
            <a:avLst/>
          </a:prstGeom>
          <a:noFill/>
        </p:spPr>
        <p:txBody>
          <a:bodyPr wrap="square" rtlCol="0">
            <a:spAutoFit/>
          </a:bodyPr>
          <a:lstStyle/>
          <a:p>
            <a:pPr algn="ctr"/>
            <a:r>
              <a:rPr lang="en-GB" sz="2400" b="1" dirty="0"/>
              <a:t>Collecting break and background noise</a:t>
            </a:r>
          </a:p>
        </p:txBody>
      </p:sp>
      <p:grpSp>
        <p:nvGrpSpPr>
          <p:cNvPr id="4" name="Group 3">
            <a:extLst>
              <a:ext uri="{FF2B5EF4-FFF2-40B4-BE49-F238E27FC236}">
                <a16:creationId xmlns:a16="http://schemas.microsoft.com/office/drawing/2014/main" id="{97C23AF7-C6B3-4ECB-8CFD-A407CFF7306D}"/>
              </a:ext>
            </a:extLst>
          </p:cNvPr>
          <p:cNvGrpSpPr/>
          <p:nvPr/>
        </p:nvGrpSpPr>
        <p:grpSpPr>
          <a:xfrm>
            <a:off x="4464421" y="2688005"/>
            <a:ext cx="1319460" cy="575925"/>
            <a:chOff x="3705722" y="3129656"/>
            <a:chExt cx="1319460" cy="575925"/>
          </a:xfrm>
        </p:grpSpPr>
        <p:grpSp>
          <p:nvGrpSpPr>
            <p:cNvPr id="3" name="Group 2">
              <a:extLst>
                <a:ext uri="{FF2B5EF4-FFF2-40B4-BE49-F238E27FC236}">
                  <a16:creationId xmlns:a16="http://schemas.microsoft.com/office/drawing/2014/main" id="{A0C01ACA-F2CF-4E2F-89E3-D4CC0090D1C2}"/>
                </a:ext>
              </a:extLst>
            </p:cNvPr>
            <p:cNvGrpSpPr/>
            <p:nvPr/>
          </p:nvGrpSpPr>
          <p:grpSpPr>
            <a:xfrm>
              <a:off x="3705722" y="3238293"/>
              <a:ext cx="1319460" cy="365125"/>
              <a:chOff x="3384884" y="3024563"/>
              <a:chExt cx="1439780" cy="365125"/>
            </a:xfrm>
          </p:grpSpPr>
          <p:sp>
            <p:nvSpPr>
              <p:cNvPr id="30" name="Rectangle 29">
                <a:extLst>
                  <a:ext uri="{FF2B5EF4-FFF2-40B4-BE49-F238E27FC236}">
                    <a16:creationId xmlns:a16="http://schemas.microsoft.com/office/drawing/2014/main" id="{B571886C-99B1-460B-B59B-35259C72CC46}"/>
                  </a:ext>
                </a:extLst>
              </p:cNvPr>
              <p:cNvSpPr/>
              <p:nvPr/>
            </p:nvSpPr>
            <p:spPr>
              <a:xfrm>
                <a:off x="3455066" y="3106885"/>
                <a:ext cx="1299416" cy="1875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832DC6DB-D093-4CBF-9F0A-E9F19C9DF4EE}"/>
                  </a:ext>
                </a:extLst>
              </p:cNvPr>
              <p:cNvSpPr/>
              <p:nvPr/>
            </p:nvSpPr>
            <p:spPr>
              <a:xfrm>
                <a:off x="3384884" y="3024563"/>
                <a:ext cx="1439780"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2" name="Rectangle 31">
              <a:extLst>
                <a:ext uri="{FF2B5EF4-FFF2-40B4-BE49-F238E27FC236}">
                  <a16:creationId xmlns:a16="http://schemas.microsoft.com/office/drawing/2014/main" id="{F53CDB2E-AE76-48E7-AABD-C2DAD2E3964A}"/>
                </a:ext>
              </a:extLst>
            </p:cNvPr>
            <p:cNvSpPr/>
            <p:nvPr/>
          </p:nvSpPr>
          <p:spPr>
            <a:xfrm>
              <a:off x="3770039" y="3136129"/>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Rectangle 36">
              <a:extLst>
                <a:ext uri="{FF2B5EF4-FFF2-40B4-BE49-F238E27FC236}">
                  <a16:creationId xmlns:a16="http://schemas.microsoft.com/office/drawing/2014/main" id="{9033EC32-CE1B-4ADA-9B12-1F218083FAE2}"/>
                </a:ext>
              </a:extLst>
            </p:cNvPr>
            <p:cNvSpPr/>
            <p:nvPr/>
          </p:nvSpPr>
          <p:spPr>
            <a:xfrm>
              <a:off x="4125041" y="3129656"/>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7" name="Group 6">
            <a:extLst>
              <a:ext uri="{FF2B5EF4-FFF2-40B4-BE49-F238E27FC236}">
                <a16:creationId xmlns:a16="http://schemas.microsoft.com/office/drawing/2014/main" id="{0CCAE898-7FFA-415D-8888-BEA8776F19D6}"/>
              </a:ext>
            </a:extLst>
          </p:cNvPr>
          <p:cNvGrpSpPr/>
          <p:nvPr/>
        </p:nvGrpSpPr>
        <p:grpSpPr>
          <a:xfrm>
            <a:off x="7920788" y="2696336"/>
            <a:ext cx="2223839" cy="569452"/>
            <a:chOff x="6799845" y="3129656"/>
            <a:chExt cx="2223839" cy="569452"/>
          </a:xfrm>
        </p:grpSpPr>
        <p:sp>
          <p:nvSpPr>
            <p:cNvPr id="38" name="Rectangle 37">
              <a:extLst>
                <a:ext uri="{FF2B5EF4-FFF2-40B4-BE49-F238E27FC236}">
                  <a16:creationId xmlns:a16="http://schemas.microsoft.com/office/drawing/2014/main" id="{5ACC5A6C-ED9C-4E78-9FC3-EE088F5932EE}"/>
                </a:ext>
              </a:extLst>
            </p:cNvPr>
            <p:cNvSpPr/>
            <p:nvPr/>
          </p:nvSpPr>
          <p:spPr>
            <a:xfrm>
              <a:off x="6799845" y="3231819"/>
              <a:ext cx="2223839"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FE6EBFC5-DD6B-471A-A218-781F7ADE525F}"/>
                </a:ext>
              </a:extLst>
            </p:cNvPr>
            <p:cNvSpPr/>
            <p:nvPr/>
          </p:nvSpPr>
          <p:spPr>
            <a:xfrm>
              <a:off x="6810096" y="3129656"/>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6" name="TextBox 5">
            <a:extLst>
              <a:ext uri="{FF2B5EF4-FFF2-40B4-BE49-F238E27FC236}">
                <a16:creationId xmlns:a16="http://schemas.microsoft.com/office/drawing/2014/main" id="{B2F20704-8D89-477F-B8B8-1242C2CE05C6}"/>
              </a:ext>
            </a:extLst>
          </p:cNvPr>
          <p:cNvSpPr txBox="1"/>
          <p:nvPr/>
        </p:nvSpPr>
        <p:spPr>
          <a:xfrm>
            <a:off x="4252159" y="3455473"/>
            <a:ext cx="1764487" cy="707886"/>
          </a:xfrm>
          <a:prstGeom prst="rect">
            <a:avLst/>
          </a:prstGeom>
          <a:noFill/>
        </p:spPr>
        <p:txBody>
          <a:bodyPr wrap="square" rtlCol="0">
            <a:spAutoFit/>
          </a:bodyPr>
          <a:lstStyle/>
          <a:p>
            <a:pPr algn="ctr"/>
            <a:r>
              <a:rPr lang="en-GB" sz="2000" dirty="0">
                <a:solidFill>
                  <a:schemeClr val="accent2"/>
                </a:solidFill>
              </a:rPr>
              <a:t>Break features data</a:t>
            </a:r>
          </a:p>
        </p:txBody>
      </p:sp>
      <p:sp>
        <p:nvSpPr>
          <p:cNvPr id="40" name="TextBox 39">
            <a:extLst>
              <a:ext uri="{FF2B5EF4-FFF2-40B4-BE49-F238E27FC236}">
                <a16:creationId xmlns:a16="http://schemas.microsoft.com/office/drawing/2014/main" id="{5D982F44-7105-466F-9660-20D8577F0AC2}"/>
              </a:ext>
            </a:extLst>
          </p:cNvPr>
          <p:cNvSpPr txBox="1"/>
          <p:nvPr/>
        </p:nvSpPr>
        <p:spPr>
          <a:xfrm>
            <a:off x="8056370" y="3455473"/>
            <a:ext cx="1764487" cy="1015663"/>
          </a:xfrm>
          <a:prstGeom prst="rect">
            <a:avLst/>
          </a:prstGeom>
          <a:noFill/>
        </p:spPr>
        <p:txBody>
          <a:bodyPr wrap="square" rtlCol="0">
            <a:spAutoFit/>
          </a:bodyPr>
          <a:lstStyle/>
          <a:p>
            <a:pPr algn="ctr"/>
            <a:r>
              <a:rPr lang="en-GB" sz="2000" dirty="0">
                <a:solidFill>
                  <a:schemeClr val="accent6">
                    <a:lumMod val="50000"/>
                  </a:schemeClr>
                </a:solidFill>
              </a:rPr>
              <a:t>Background Noise features Data</a:t>
            </a:r>
          </a:p>
        </p:txBody>
      </p:sp>
      <p:sp>
        <p:nvSpPr>
          <p:cNvPr id="8" name="TextBox 7">
            <a:extLst>
              <a:ext uri="{FF2B5EF4-FFF2-40B4-BE49-F238E27FC236}">
                <a16:creationId xmlns:a16="http://schemas.microsoft.com/office/drawing/2014/main" id="{2AE95E0B-EE17-42A6-9AC6-6AC637D45042}"/>
              </a:ext>
            </a:extLst>
          </p:cNvPr>
          <p:cNvSpPr txBox="1"/>
          <p:nvPr/>
        </p:nvSpPr>
        <p:spPr>
          <a:xfrm>
            <a:off x="283744" y="4546710"/>
            <a:ext cx="2625891" cy="1569660"/>
          </a:xfrm>
          <a:prstGeom prst="rect">
            <a:avLst/>
          </a:prstGeom>
          <a:noFill/>
        </p:spPr>
        <p:txBody>
          <a:bodyPr wrap="square" rtlCol="0">
            <a:spAutoFit/>
          </a:bodyPr>
          <a:lstStyle/>
          <a:p>
            <a:pPr algn="ctr"/>
            <a:r>
              <a:rPr lang="en-GB" sz="2400" b="1" dirty="0"/>
              <a:t>Supervised classification task Model</a:t>
            </a:r>
          </a:p>
          <a:p>
            <a:pPr algn="ctr"/>
            <a:r>
              <a:rPr lang="en-GB" sz="2400" b="1" dirty="0"/>
              <a:t>(Random Forest)</a:t>
            </a:r>
          </a:p>
        </p:txBody>
      </p:sp>
      <p:cxnSp>
        <p:nvCxnSpPr>
          <p:cNvPr id="54" name="Straight Arrow Connector 53">
            <a:extLst>
              <a:ext uri="{FF2B5EF4-FFF2-40B4-BE49-F238E27FC236}">
                <a16:creationId xmlns:a16="http://schemas.microsoft.com/office/drawing/2014/main" id="{FBB58CB6-12FF-4E15-BC83-9B4EE6876A12}"/>
              </a:ext>
            </a:extLst>
          </p:cNvPr>
          <p:cNvCxnSpPr/>
          <p:nvPr/>
        </p:nvCxnSpPr>
        <p:spPr>
          <a:xfrm>
            <a:off x="4779401" y="2005263"/>
            <a:ext cx="1986354" cy="0"/>
          </a:xfrm>
          <a:prstGeom prst="straightConnector1">
            <a:avLst/>
          </a:prstGeom>
          <a:ln w="38100">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5115B089-F2AE-4659-A956-8A163BC98190}"/>
              </a:ext>
            </a:extLst>
          </p:cNvPr>
          <p:cNvSpPr txBox="1"/>
          <p:nvPr/>
        </p:nvSpPr>
        <p:spPr>
          <a:xfrm>
            <a:off x="4704345" y="2011654"/>
            <a:ext cx="2223839" cy="369332"/>
          </a:xfrm>
          <a:prstGeom prst="rect">
            <a:avLst/>
          </a:prstGeom>
          <a:noFill/>
        </p:spPr>
        <p:txBody>
          <a:bodyPr wrap="square" rtlCol="0">
            <a:spAutoFit/>
          </a:bodyPr>
          <a:lstStyle/>
          <a:p>
            <a:pPr algn="ctr"/>
            <a:r>
              <a:rPr lang="en-GB" dirty="0">
                <a:solidFill>
                  <a:schemeClr val="accent6">
                    <a:lumMod val="75000"/>
                  </a:schemeClr>
                </a:solidFill>
              </a:rPr>
              <a:t>background noise</a:t>
            </a:r>
          </a:p>
        </p:txBody>
      </p:sp>
      <p:grpSp>
        <p:nvGrpSpPr>
          <p:cNvPr id="60" name="Group 59">
            <a:extLst>
              <a:ext uri="{FF2B5EF4-FFF2-40B4-BE49-F238E27FC236}">
                <a16:creationId xmlns:a16="http://schemas.microsoft.com/office/drawing/2014/main" id="{9E31F242-22FD-4039-AC02-A1FD7F40F8C5}"/>
              </a:ext>
            </a:extLst>
          </p:cNvPr>
          <p:cNvGrpSpPr/>
          <p:nvPr/>
        </p:nvGrpSpPr>
        <p:grpSpPr>
          <a:xfrm>
            <a:off x="3861550" y="4707442"/>
            <a:ext cx="390609" cy="569452"/>
            <a:chOff x="3589207" y="4823728"/>
            <a:chExt cx="390609" cy="569452"/>
          </a:xfrm>
        </p:grpSpPr>
        <p:sp>
          <p:nvSpPr>
            <p:cNvPr id="57" name="Rectangle 56">
              <a:extLst>
                <a:ext uri="{FF2B5EF4-FFF2-40B4-BE49-F238E27FC236}">
                  <a16:creationId xmlns:a16="http://schemas.microsoft.com/office/drawing/2014/main" id="{C267AA33-626C-4071-8CE1-6D5B70F05F86}"/>
                </a:ext>
              </a:extLst>
            </p:cNvPr>
            <p:cNvSpPr/>
            <p:nvPr/>
          </p:nvSpPr>
          <p:spPr>
            <a:xfrm>
              <a:off x="3653525" y="5008214"/>
              <a:ext cx="250663" cy="1995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385A2460-FF37-435C-B0CC-C0BCBE7E7D78}"/>
                </a:ext>
              </a:extLst>
            </p:cNvPr>
            <p:cNvSpPr/>
            <p:nvPr/>
          </p:nvSpPr>
          <p:spPr>
            <a:xfrm>
              <a:off x="3653525" y="4823728"/>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9116E7BD-859A-48B7-921B-26E69018BB56}"/>
                </a:ext>
              </a:extLst>
            </p:cNvPr>
            <p:cNvSpPr/>
            <p:nvPr/>
          </p:nvSpPr>
          <p:spPr>
            <a:xfrm>
              <a:off x="3589207" y="4925891"/>
              <a:ext cx="390609" cy="369332"/>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1" name="Rectangle 60">
            <a:extLst>
              <a:ext uri="{FF2B5EF4-FFF2-40B4-BE49-F238E27FC236}">
                <a16:creationId xmlns:a16="http://schemas.microsoft.com/office/drawing/2014/main" id="{D6D82DD3-630B-4505-A259-0AC4C079C05D}"/>
              </a:ext>
            </a:extLst>
          </p:cNvPr>
          <p:cNvSpPr/>
          <p:nvPr/>
        </p:nvSpPr>
        <p:spPr>
          <a:xfrm>
            <a:off x="3823386" y="5528651"/>
            <a:ext cx="428773"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a:extLst>
              <a:ext uri="{FF2B5EF4-FFF2-40B4-BE49-F238E27FC236}">
                <a16:creationId xmlns:a16="http://schemas.microsoft.com/office/drawing/2014/main" id="{267DD7A8-496E-4D7F-AD9B-ECE37A9957FF}"/>
              </a:ext>
            </a:extLst>
          </p:cNvPr>
          <p:cNvSpPr/>
          <p:nvPr/>
        </p:nvSpPr>
        <p:spPr>
          <a:xfrm>
            <a:off x="3912440" y="5426487"/>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65" name="Straight Arrow Connector 64">
            <a:extLst>
              <a:ext uri="{FF2B5EF4-FFF2-40B4-BE49-F238E27FC236}">
                <a16:creationId xmlns:a16="http://schemas.microsoft.com/office/drawing/2014/main" id="{05C9077A-C376-4B39-99BF-1099421F40BC}"/>
              </a:ext>
            </a:extLst>
          </p:cNvPr>
          <p:cNvCxnSpPr/>
          <p:nvPr/>
        </p:nvCxnSpPr>
        <p:spPr>
          <a:xfrm>
            <a:off x="4464421" y="5007429"/>
            <a:ext cx="6699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FC475932-2EE6-4252-B4B4-046D521FE248}"/>
              </a:ext>
            </a:extLst>
          </p:cNvPr>
          <p:cNvCxnSpPr/>
          <p:nvPr/>
        </p:nvCxnSpPr>
        <p:spPr>
          <a:xfrm>
            <a:off x="4464421" y="5673635"/>
            <a:ext cx="6699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FDDE1DB9-15C5-4017-8510-25D07B2F5601}"/>
              </a:ext>
            </a:extLst>
          </p:cNvPr>
          <p:cNvSpPr txBox="1"/>
          <p:nvPr/>
        </p:nvSpPr>
        <p:spPr>
          <a:xfrm>
            <a:off x="5341342" y="4809605"/>
            <a:ext cx="1693119" cy="383984"/>
          </a:xfrm>
          <a:prstGeom prst="rect">
            <a:avLst/>
          </a:prstGeom>
          <a:noFill/>
        </p:spPr>
        <p:txBody>
          <a:bodyPr wrap="square" rtlCol="0">
            <a:spAutoFit/>
          </a:bodyPr>
          <a:lstStyle/>
          <a:p>
            <a:r>
              <a:rPr lang="en-GB" dirty="0">
                <a:solidFill>
                  <a:schemeClr val="accent2"/>
                </a:solidFill>
              </a:rPr>
              <a:t>break</a:t>
            </a:r>
          </a:p>
        </p:txBody>
      </p:sp>
      <p:sp>
        <p:nvSpPr>
          <p:cNvPr id="68" name="TextBox 67">
            <a:extLst>
              <a:ext uri="{FF2B5EF4-FFF2-40B4-BE49-F238E27FC236}">
                <a16:creationId xmlns:a16="http://schemas.microsoft.com/office/drawing/2014/main" id="{C6182987-CAAD-4CBD-8F0C-8A9FDE350958}"/>
              </a:ext>
            </a:extLst>
          </p:cNvPr>
          <p:cNvSpPr txBox="1"/>
          <p:nvPr/>
        </p:nvSpPr>
        <p:spPr>
          <a:xfrm>
            <a:off x="5124151" y="5470039"/>
            <a:ext cx="1693119" cy="646331"/>
          </a:xfrm>
          <a:prstGeom prst="rect">
            <a:avLst/>
          </a:prstGeom>
          <a:noFill/>
        </p:spPr>
        <p:txBody>
          <a:bodyPr wrap="square" rtlCol="0">
            <a:spAutoFit/>
          </a:bodyPr>
          <a:lstStyle/>
          <a:p>
            <a:pPr algn="ctr"/>
            <a:r>
              <a:rPr lang="en-GB" dirty="0">
                <a:solidFill>
                  <a:schemeClr val="accent6">
                    <a:lumMod val="75000"/>
                  </a:schemeClr>
                </a:solidFill>
              </a:rPr>
              <a:t>background noise</a:t>
            </a:r>
          </a:p>
        </p:txBody>
      </p:sp>
      <p:sp>
        <p:nvSpPr>
          <p:cNvPr id="71" name="Rectangle 70">
            <a:extLst>
              <a:ext uri="{FF2B5EF4-FFF2-40B4-BE49-F238E27FC236}">
                <a16:creationId xmlns:a16="http://schemas.microsoft.com/office/drawing/2014/main" id="{29D20C46-EAC6-4E19-B3F0-897EA37A1701}"/>
              </a:ext>
            </a:extLst>
          </p:cNvPr>
          <p:cNvSpPr/>
          <p:nvPr/>
        </p:nvSpPr>
        <p:spPr>
          <a:xfrm>
            <a:off x="7542386" y="5110164"/>
            <a:ext cx="388653" cy="3598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68">
            <a:extLst>
              <a:ext uri="{FF2B5EF4-FFF2-40B4-BE49-F238E27FC236}">
                <a16:creationId xmlns:a16="http://schemas.microsoft.com/office/drawing/2014/main" id="{4ABAA14D-0E6E-479D-B28A-14A70220939F}"/>
              </a:ext>
            </a:extLst>
          </p:cNvPr>
          <p:cNvSpPr/>
          <p:nvPr/>
        </p:nvSpPr>
        <p:spPr>
          <a:xfrm>
            <a:off x="7542386" y="5110164"/>
            <a:ext cx="428773"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69">
            <a:extLst>
              <a:ext uri="{FF2B5EF4-FFF2-40B4-BE49-F238E27FC236}">
                <a16:creationId xmlns:a16="http://schemas.microsoft.com/office/drawing/2014/main" id="{E26ED86B-BF11-403B-899C-DB84E53B9C9D}"/>
              </a:ext>
            </a:extLst>
          </p:cNvPr>
          <p:cNvSpPr/>
          <p:nvPr/>
        </p:nvSpPr>
        <p:spPr>
          <a:xfrm>
            <a:off x="7610972" y="5008000"/>
            <a:ext cx="250663" cy="569452"/>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72" name="Straight Arrow Connector 71">
            <a:extLst>
              <a:ext uri="{FF2B5EF4-FFF2-40B4-BE49-F238E27FC236}">
                <a16:creationId xmlns:a16="http://schemas.microsoft.com/office/drawing/2014/main" id="{DF9676B8-2ABA-437F-8B22-8CDFCEEAD2E0}"/>
              </a:ext>
            </a:extLst>
          </p:cNvPr>
          <p:cNvCxnSpPr/>
          <p:nvPr/>
        </p:nvCxnSpPr>
        <p:spPr>
          <a:xfrm>
            <a:off x="8275609" y="5281249"/>
            <a:ext cx="6699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46CD7630-3531-43FE-B9D9-80F93DB3B14E}"/>
              </a:ext>
            </a:extLst>
          </p:cNvPr>
          <p:cNvSpPr txBox="1"/>
          <p:nvPr/>
        </p:nvSpPr>
        <p:spPr>
          <a:xfrm>
            <a:off x="9095195" y="5083539"/>
            <a:ext cx="1693119" cy="383984"/>
          </a:xfrm>
          <a:prstGeom prst="rect">
            <a:avLst/>
          </a:prstGeom>
          <a:noFill/>
        </p:spPr>
        <p:txBody>
          <a:bodyPr wrap="square" rtlCol="0">
            <a:spAutoFit/>
          </a:bodyPr>
          <a:lstStyle/>
          <a:p>
            <a:r>
              <a:rPr lang="en-GB" dirty="0"/>
              <a:t>?</a:t>
            </a:r>
          </a:p>
        </p:txBody>
      </p:sp>
    </p:spTree>
    <p:extLst>
      <p:ext uri="{BB962C8B-B14F-4D97-AF65-F5344CB8AC3E}">
        <p14:creationId xmlns:p14="http://schemas.microsoft.com/office/powerpoint/2010/main" val="22460451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a:t>
            </a:r>
          </a:p>
        </p:txBody>
      </p:sp>
      <p:sp>
        <p:nvSpPr>
          <p:cNvPr id="3" name="Rectangle : coins arrondis 2">
            <a:extLst>
              <a:ext uri="{FF2B5EF4-FFF2-40B4-BE49-F238E27FC236}">
                <a16:creationId xmlns:a16="http://schemas.microsoft.com/office/drawing/2014/main" id="{AD60AACE-BA56-44E7-AF88-468240FAD4E9}"/>
              </a:ext>
            </a:extLst>
          </p:cNvPr>
          <p:cNvSpPr/>
          <p:nvPr/>
        </p:nvSpPr>
        <p:spPr>
          <a:xfrm>
            <a:off x="2432488" y="1590523"/>
            <a:ext cx="2091489" cy="651154"/>
          </a:xfrm>
          <a:prstGeom prst="roundRect">
            <a:avLst/>
          </a:prstGeom>
          <a:solidFill>
            <a:schemeClr val="accent2">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Data Train</a:t>
            </a:r>
          </a:p>
        </p:txBody>
      </p:sp>
      <p:sp>
        <p:nvSpPr>
          <p:cNvPr id="5" name="Rectangle : coins arrondis 4">
            <a:extLst>
              <a:ext uri="{FF2B5EF4-FFF2-40B4-BE49-F238E27FC236}">
                <a16:creationId xmlns:a16="http://schemas.microsoft.com/office/drawing/2014/main" id="{350FF51B-5195-4FA8-8877-18FC90639D5C}"/>
              </a:ext>
            </a:extLst>
          </p:cNvPr>
          <p:cNvSpPr/>
          <p:nvPr/>
        </p:nvSpPr>
        <p:spPr>
          <a:xfrm>
            <a:off x="2432488" y="2505926"/>
            <a:ext cx="2091489" cy="651154"/>
          </a:xfrm>
          <a:prstGeom prst="roundRect">
            <a:avLst/>
          </a:prstGeom>
          <a:solidFill>
            <a:schemeClr val="accent2">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Machine Learning</a:t>
            </a:r>
          </a:p>
          <a:p>
            <a:pPr algn="ctr"/>
            <a:r>
              <a:rPr lang="en-US" dirty="0"/>
              <a:t>Algorithm</a:t>
            </a:r>
          </a:p>
        </p:txBody>
      </p:sp>
      <p:sp>
        <p:nvSpPr>
          <p:cNvPr id="7" name="Rectangle : coins arrondis 6">
            <a:extLst>
              <a:ext uri="{FF2B5EF4-FFF2-40B4-BE49-F238E27FC236}">
                <a16:creationId xmlns:a16="http://schemas.microsoft.com/office/drawing/2014/main" id="{2D438390-FE8E-4396-B06F-0EAB7C13FA18}"/>
              </a:ext>
            </a:extLst>
          </p:cNvPr>
          <p:cNvSpPr/>
          <p:nvPr/>
        </p:nvSpPr>
        <p:spPr>
          <a:xfrm>
            <a:off x="5448323" y="1602155"/>
            <a:ext cx="2091489" cy="651154"/>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Initial</a:t>
            </a:r>
          </a:p>
          <a:p>
            <a:pPr algn="ctr"/>
            <a:r>
              <a:rPr lang="en-US" dirty="0"/>
              <a:t>Recordings</a:t>
            </a:r>
          </a:p>
        </p:txBody>
      </p:sp>
      <p:sp>
        <p:nvSpPr>
          <p:cNvPr id="8" name="Rectangle : coins arrondis 7">
            <a:extLst>
              <a:ext uri="{FF2B5EF4-FFF2-40B4-BE49-F238E27FC236}">
                <a16:creationId xmlns:a16="http://schemas.microsoft.com/office/drawing/2014/main" id="{042ED8A3-C66D-4F5F-90C2-0023B22CE57B}"/>
              </a:ext>
            </a:extLst>
          </p:cNvPr>
          <p:cNvSpPr/>
          <p:nvPr/>
        </p:nvSpPr>
        <p:spPr>
          <a:xfrm>
            <a:off x="5448324" y="5440236"/>
            <a:ext cx="2091489" cy="651154"/>
          </a:xfrm>
          <a:prstGeom prst="roundRect">
            <a:avLst/>
          </a:prstGeom>
          <a:solidFill>
            <a:schemeClr val="accent6">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Finale </a:t>
            </a:r>
            <a:r>
              <a:rPr lang="fr-FR" dirty="0" err="1"/>
              <a:t>Prediction</a:t>
            </a:r>
            <a:endParaRPr lang="fr-FR" dirty="0"/>
          </a:p>
        </p:txBody>
      </p:sp>
      <p:sp>
        <p:nvSpPr>
          <p:cNvPr id="9" name="ZoneTexte 8">
            <a:extLst>
              <a:ext uri="{FF2B5EF4-FFF2-40B4-BE49-F238E27FC236}">
                <a16:creationId xmlns:a16="http://schemas.microsoft.com/office/drawing/2014/main" id="{9F2925F2-BDB9-4EC0-A73E-ED1D1496CC4A}"/>
              </a:ext>
            </a:extLst>
          </p:cNvPr>
          <p:cNvSpPr txBox="1"/>
          <p:nvPr/>
        </p:nvSpPr>
        <p:spPr>
          <a:xfrm>
            <a:off x="1524103" y="3421329"/>
            <a:ext cx="1816770" cy="830997"/>
          </a:xfrm>
          <a:prstGeom prst="rect">
            <a:avLst/>
          </a:prstGeom>
          <a:noFill/>
        </p:spPr>
        <p:txBody>
          <a:bodyPr wrap="square" rtlCol="0">
            <a:spAutoFit/>
          </a:bodyPr>
          <a:lstStyle/>
          <a:p>
            <a:pPr algn="ctr"/>
            <a:r>
              <a:rPr lang="fr-FR" sz="2400" b="1" dirty="0">
                <a:solidFill>
                  <a:schemeClr val="accent2">
                    <a:alpha val="20000"/>
                  </a:schemeClr>
                </a:solidFill>
              </a:rPr>
              <a:t>1. Machine Training</a:t>
            </a:r>
          </a:p>
        </p:txBody>
      </p:sp>
      <p:sp>
        <p:nvSpPr>
          <p:cNvPr id="12" name="Rectangle : coins arrondis 11">
            <a:extLst>
              <a:ext uri="{FF2B5EF4-FFF2-40B4-BE49-F238E27FC236}">
                <a16:creationId xmlns:a16="http://schemas.microsoft.com/office/drawing/2014/main" id="{9F538B6C-1789-49E2-B3E0-D811BA1A8E64}"/>
              </a:ext>
            </a:extLst>
          </p:cNvPr>
          <p:cNvSpPr/>
          <p:nvPr/>
        </p:nvSpPr>
        <p:spPr>
          <a:xfrm>
            <a:off x="5441070" y="2981478"/>
            <a:ext cx="2091489" cy="651154"/>
          </a:xfrm>
          <a:prstGeom prst="round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 from the Algorithm</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15</a:t>
            </a:fld>
            <a:endParaRPr lang="fr-FR"/>
          </a:p>
        </p:txBody>
      </p:sp>
      <p:cxnSp>
        <p:nvCxnSpPr>
          <p:cNvPr id="13" name="Straight Arrow Connector 12">
            <a:extLst>
              <a:ext uri="{FF2B5EF4-FFF2-40B4-BE49-F238E27FC236}">
                <a16:creationId xmlns:a16="http://schemas.microsoft.com/office/drawing/2014/main" id="{D10B0164-7025-4925-A465-CBD64EE0D051}"/>
              </a:ext>
            </a:extLst>
          </p:cNvPr>
          <p:cNvCxnSpPr>
            <a:cxnSpLocks/>
            <a:stCxn id="3" idx="2"/>
            <a:endCxn id="5" idx="0"/>
          </p:cNvCxnSpPr>
          <p:nvPr/>
        </p:nvCxnSpPr>
        <p:spPr>
          <a:xfrm>
            <a:off x="3478233" y="2241677"/>
            <a:ext cx="0" cy="264249"/>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208F24D-991F-4CE1-A907-5FD12DF865EA}"/>
              </a:ext>
            </a:extLst>
          </p:cNvPr>
          <p:cNvCxnSpPr>
            <a:cxnSpLocks/>
            <a:stCxn id="5" idx="2"/>
            <a:endCxn id="12" idx="1"/>
          </p:cNvCxnSpPr>
          <p:nvPr/>
        </p:nvCxnSpPr>
        <p:spPr>
          <a:xfrm>
            <a:off x="3478233" y="3157080"/>
            <a:ext cx="1962837" cy="149975"/>
          </a:xfrm>
          <a:prstGeom prst="straightConnector1">
            <a:avLst/>
          </a:prstGeom>
          <a:ln w="381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 coins arrondis 7">
            <a:extLst>
              <a:ext uri="{FF2B5EF4-FFF2-40B4-BE49-F238E27FC236}">
                <a16:creationId xmlns:a16="http://schemas.microsoft.com/office/drawing/2014/main" id="{29954A56-2D4A-42C3-BD1D-1065114C36A0}"/>
              </a:ext>
            </a:extLst>
          </p:cNvPr>
          <p:cNvSpPr/>
          <p:nvPr/>
        </p:nvSpPr>
        <p:spPr>
          <a:xfrm>
            <a:off x="5441069" y="3959706"/>
            <a:ext cx="2091489" cy="651154"/>
          </a:xfrm>
          <a:prstGeom prst="roundRect">
            <a:avLst/>
          </a:prstGeom>
          <a:solidFill>
            <a:schemeClr val="accent6">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t>Probability</a:t>
            </a:r>
            <a:r>
              <a:rPr lang="fr-FR" dirty="0"/>
              <a:t> profile of </a:t>
            </a:r>
            <a:r>
              <a:rPr lang="fr-FR" dirty="0" err="1"/>
              <a:t>being</a:t>
            </a:r>
            <a:r>
              <a:rPr lang="fr-FR" dirty="0"/>
              <a:t> a break</a:t>
            </a:r>
          </a:p>
        </p:txBody>
      </p:sp>
      <p:cxnSp>
        <p:nvCxnSpPr>
          <p:cNvPr id="33" name="Straight Arrow Connector 32">
            <a:extLst>
              <a:ext uri="{FF2B5EF4-FFF2-40B4-BE49-F238E27FC236}">
                <a16:creationId xmlns:a16="http://schemas.microsoft.com/office/drawing/2014/main" id="{831ACD6D-D301-48EE-8B92-5D9BED4E50EE}"/>
              </a:ext>
            </a:extLst>
          </p:cNvPr>
          <p:cNvCxnSpPr>
            <a:cxnSpLocks/>
            <a:stCxn id="7" idx="2"/>
            <a:endCxn id="12" idx="0"/>
          </p:cNvCxnSpPr>
          <p:nvPr/>
        </p:nvCxnSpPr>
        <p:spPr>
          <a:xfrm flipH="1">
            <a:off x="6486815" y="2253309"/>
            <a:ext cx="7253" cy="7281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921469B8-2994-4EDD-B213-20289462503C}"/>
              </a:ext>
            </a:extLst>
          </p:cNvPr>
          <p:cNvCxnSpPr>
            <a:cxnSpLocks/>
            <a:stCxn id="12" idx="2"/>
            <a:endCxn id="26" idx="0"/>
          </p:cNvCxnSpPr>
          <p:nvPr/>
        </p:nvCxnSpPr>
        <p:spPr>
          <a:xfrm flipH="1">
            <a:off x="6486814" y="3632632"/>
            <a:ext cx="1" cy="3270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1C7583D-9863-47A7-8121-E96A35DBE03E}"/>
              </a:ext>
            </a:extLst>
          </p:cNvPr>
          <p:cNvCxnSpPr>
            <a:cxnSpLocks/>
            <a:stCxn id="26" idx="2"/>
            <a:endCxn id="8" idx="0"/>
          </p:cNvCxnSpPr>
          <p:nvPr/>
        </p:nvCxnSpPr>
        <p:spPr>
          <a:xfrm>
            <a:off x="6486814" y="4610860"/>
            <a:ext cx="7255" cy="8293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ZoneTexte 8">
            <a:extLst>
              <a:ext uri="{FF2B5EF4-FFF2-40B4-BE49-F238E27FC236}">
                <a16:creationId xmlns:a16="http://schemas.microsoft.com/office/drawing/2014/main" id="{57B54E89-79C5-423D-BFA5-A4CEAB534E16}"/>
              </a:ext>
            </a:extLst>
          </p:cNvPr>
          <p:cNvSpPr txBox="1"/>
          <p:nvPr/>
        </p:nvSpPr>
        <p:spPr>
          <a:xfrm>
            <a:off x="8083237" y="2168924"/>
            <a:ext cx="1816770" cy="830997"/>
          </a:xfrm>
          <a:prstGeom prst="rect">
            <a:avLst/>
          </a:prstGeom>
          <a:noFill/>
        </p:spPr>
        <p:txBody>
          <a:bodyPr wrap="square" rtlCol="0">
            <a:spAutoFit/>
          </a:bodyPr>
          <a:lstStyle/>
          <a:p>
            <a:pPr algn="ctr"/>
            <a:r>
              <a:rPr lang="fr-FR" sz="2400" b="1" dirty="0">
                <a:solidFill>
                  <a:schemeClr val="accent1"/>
                </a:solidFill>
              </a:rPr>
              <a:t>2. Model Application</a:t>
            </a:r>
          </a:p>
        </p:txBody>
      </p:sp>
      <p:pic>
        <p:nvPicPr>
          <p:cNvPr id="9218" name="Picture 2">
            <a:extLst>
              <a:ext uri="{FF2B5EF4-FFF2-40B4-BE49-F238E27FC236}">
                <a16:creationId xmlns:a16="http://schemas.microsoft.com/office/drawing/2014/main" id="{8E837160-126C-4A6F-A927-78B22E0AE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8825"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ACBFEB0C-2AC0-4461-862C-DEF4EC7389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6837" y="4844573"/>
            <a:ext cx="1885950" cy="36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41327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 – Model application</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16</a:t>
            </a:fld>
            <a:endParaRPr lang="fr-FR"/>
          </a:p>
        </p:txBody>
      </p:sp>
      <p:grpSp>
        <p:nvGrpSpPr>
          <p:cNvPr id="15" name="Group 14">
            <a:extLst>
              <a:ext uri="{FF2B5EF4-FFF2-40B4-BE49-F238E27FC236}">
                <a16:creationId xmlns:a16="http://schemas.microsoft.com/office/drawing/2014/main" id="{889181B7-C4C8-4596-83E0-3F813466FFA7}"/>
              </a:ext>
            </a:extLst>
          </p:cNvPr>
          <p:cNvGrpSpPr/>
          <p:nvPr/>
        </p:nvGrpSpPr>
        <p:grpSpPr>
          <a:xfrm>
            <a:off x="3766804" y="1569031"/>
            <a:ext cx="7486650" cy="1128745"/>
            <a:chOff x="3766804" y="1058668"/>
            <a:chExt cx="7486650" cy="1128745"/>
          </a:xfrm>
        </p:grpSpPr>
        <p:pic>
          <p:nvPicPr>
            <p:cNvPr id="10242" name="Picture 2">
              <a:extLst>
                <a:ext uri="{FF2B5EF4-FFF2-40B4-BE49-F238E27FC236}">
                  <a16:creationId xmlns:a16="http://schemas.microsoft.com/office/drawing/2014/main" id="{1EE3B4CD-3DB1-4807-ACF1-A1093217AC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6804" y="1325563"/>
              <a:ext cx="7486650" cy="333375"/>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a:extLst>
                <a:ext uri="{FF2B5EF4-FFF2-40B4-BE49-F238E27FC236}">
                  <a16:creationId xmlns:a16="http://schemas.microsoft.com/office/drawing/2014/main" id="{54C239D7-B124-4821-8E43-CEEDBD8E79F9}"/>
                </a:ext>
              </a:extLst>
            </p:cNvPr>
            <p:cNvSpPr/>
            <p:nvPr/>
          </p:nvSpPr>
          <p:spPr>
            <a:xfrm>
              <a:off x="3766804" y="1058668"/>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E083C9A3-F457-479E-A76A-03DC18B6A7F9}"/>
                </a:ext>
              </a:extLst>
            </p:cNvPr>
            <p:cNvSpPr/>
            <p:nvPr/>
          </p:nvSpPr>
          <p:spPr>
            <a:xfrm>
              <a:off x="3988648" y="1211068"/>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86F72BC5-2442-41AF-8901-A57333B2DE0C}"/>
                </a:ext>
              </a:extLst>
            </p:cNvPr>
            <p:cNvSpPr/>
            <p:nvPr/>
          </p:nvSpPr>
          <p:spPr>
            <a:xfrm>
              <a:off x="4210492" y="1427914"/>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1" name="Straight Arrow Connector 10">
              <a:extLst>
                <a:ext uri="{FF2B5EF4-FFF2-40B4-BE49-F238E27FC236}">
                  <a16:creationId xmlns:a16="http://schemas.microsoft.com/office/drawing/2014/main" id="{6CA0026F-40B3-40F9-B080-E63729824BA1}"/>
                </a:ext>
              </a:extLst>
            </p:cNvPr>
            <p:cNvCxnSpPr/>
            <p:nvPr/>
          </p:nvCxnSpPr>
          <p:spPr>
            <a:xfrm>
              <a:off x="4784650" y="1970567"/>
              <a:ext cx="1286539"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28" name="Rectangle 27">
            <a:extLst>
              <a:ext uri="{FF2B5EF4-FFF2-40B4-BE49-F238E27FC236}">
                <a16:creationId xmlns:a16="http://schemas.microsoft.com/office/drawing/2014/main" id="{E0981E10-E32D-450B-8E55-1CD2574E0C44}"/>
              </a:ext>
            </a:extLst>
          </p:cNvPr>
          <p:cNvSpPr/>
          <p:nvPr/>
        </p:nvSpPr>
        <p:spPr>
          <a:xfrm>
            <a:off x="3770734" y="3127625"/>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9" name="Rectangle 28">
            <a:extLst>
              <a:ext uri="{FF2B5EF4-FFF2-40B4-BE49-F238E27FC236}">
                <a16:creationId xmlns:a16="http://schemas.microsoft.com/office/drawing/2014/main" id="{8F64120B-DDB2-4368-8385-F4FBD6849CB3}"/>
              </a:ext>
            </a:extLst>
          </p:cNvPr>
          <p:cNvSpPr/>
          <p:nvPr/>
        </p:nvSpPr>
        <p:spPr>
          <a:xfrm>
            <a:off x="4841991" y="3127835"/>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0" name="Rectangle 29">
            <a:extLst>
              <a:ext uri="{FF2B5EF4-FFF2-40B4-BE49-F238E27FC236}">
                <a16:creationId xmlns:a16="http://schemas.microsoft.com/office/drawing/2014/main" id="{AF36A390-80E1-4050-8927-718AADA68847}"/>
              </a:ext>
            </a:extLst>
          </p:cNvPr>
          <p:cNvSpPr/>
          <p:nvPr/>
        </p:nvSpPr>
        <p:spPr>
          <a:xfrm>
            <a:off x="5913248" y="3143071"/>
            <a:ext cx="443688" cy="759499"/>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TextBox 16">
            <a:extLst>
              <a:ext uri="{FF2B5EF4-FFF2-40B4-BE49-F238E27FC236}">
                <a16:creationId xmlns:a16="http://schemas.microsoft.com/office/drawing/2014/main" id="{C328B127-418C-4F19-A150-5AFA83DCDEC2}"/>
              </a:ext>
            </a:extLst>
          </p:cNvPr>
          <p:cNvSpPr txBox="1"/>
          <p:nvPr/>
        </p:nvSpPr>
        <p:spPr>
          <a:xfrm>
            <a:off x="343508" y="1804062"/>
            <a:ext cx="2669436" cy="707886"/>
          </a:xfrm>
          <a:prstGeom prst="rect">
            <a:avLst/>
          </a:prstGeom>
          <a:noFill/>
        </p:spPr>
        <p:txBody>
          <a:bodyPr wrap="square" rtlCol="0">
            <a:spAutoFit/>
          </a:bodyPr>
          <a:lstStyle/>
          <a:p>
            <a:pPr algn="ctr"/>
            <a:r>
              <a:rPr lang="en-GB" sz="2000" dirty="0"/>
              <a:t>Trim an initial recording into frames</a:t>
            </a:r>
          </a:p>
        </p:txBody>
      </p:sp>
      <p:sp>
        <p:nvSpPr>
          <p:cNvPr id="19" name="TextBox 18">
            <a:extLst>
              <a:ext uri="{FF2B5EF4-FFF2-40B4-BE49-F238E27FC236}">
                <a16:creationId xmlns:a16="http://schemas.microsoft.com/office/drawing/2014/main" id="{63CA2D68-E458-46EB-A5BF-D4504B01678C}"/>
              </a:ext>
            </a:extLst>
          </p:cNvPr>
          <p:cNvSpPr txBox="1"/>
          <p:nvPr/>
        </p:nvSpPr>
        <p:spPr>
          <a:xfrm>
            <a:off x="446041" y="3156121"/>
            <a:ext cx="2364358" cy="707886"/>
          </a:xfrm>
          <a:prstGeom prst="rect">
            <a:avLst/>
          </a:prstGeom>
          <a:noFill/>
        </p:spPr>
        <p:txBody>
          <a:bodyPr wrap="square" rtlCol="0">
            <a:spAutoFit/>
          </a:bodyPr>
          <a:lstStyle/>
          <a:p>
            <a:pPr algn="ctr"/>
            <a:r>
              <a:rPr lang="en-GB" sz="2000" dirty="0"/>
              <a:t>Extract features from frames</a:t>
            </a:r>
          </a:p>
        </p:txBody>
      </p:sp>
      <p:sp>
        <p:nvSpPr>
          <p:cNvPr id="35" name="TextBox 34">
            <a:extLst>
              <a:ext uri="{FF2B5EF4-FFF2-40B4-BE49-F238E27FC236}">
                <a16:creationId xmlns:a16="http://schemas.microsoft.com/office/drawing/2014/main" id="{DEE2FBB7-7326-4FCB-8290-A5B228C03D94}"/>
              </a:ext>
            </a:extLst>
          </p:cNvPr>
          <p:cNvSpPr txBox="1"/>
          <p:nvPr/>
        </p:nvSpPr>
        <p:spPr>
          <a:xfrm>
            <a:off x="496047" y="4346053"/>
            <a:ext cx="2364358" cy="1015663"/>
          </a:xfrm>
          <a:prstGeom prst="rect">
            <a:avLst/>
          </a:prstGeom>
          <a:noFill/>
        </p:spPr>
        <p:txBody>
          <a:bodyPr wrap="square" rtlCol="0">
            <a:spAutoFit/>
          </a:bodyPr>
          <a:lstStyle/>
          <a:p>
            <a:pPr algn="ctr"/>
            <a:r>
              <a:rPr lang="en-GB" sz="2000" dirty="0"/>
              <a:t>Get the probability of being a break with the model</a:t>
            </a:r>
          </a:p>
        </p:txBody>
      </p:sp>
      <p:cxnSp>
        <p:nvCxnSpPr>
          <p:cNvPr id="31" name="Straight Arrow Connector 30">
            <a:extLst>
              <a:ext uri="{FF2B5EF4-FFF2-40B4-BE49-F238E27FC236}">
                <a16:creationId xmlns:a16="http://schemas.microsoft.com/office/drawing/2014/main" id="{F1B1F8FD-EB21-486C-9167-0657C3E4471A}"/>
              </a:ext>
            </a:extLst>
          </p:cNvPr>
          <p:cNvCxnSpPr>
            <a:cxnSpLocks/>
            <a:stCxn id="28" idx="2"/>
            <a:endCxn id="32" idx="0"/>
          </p:cNvCxnSpPr>
          <p:nvPr/>
        </p:nvCxnSpPr>
        <p:spPr>
          <a:xfrm flipH="1">
            <a:off x="3988648" y="3887124"/>
            <a:ext cx="3930" cy="182289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B46C663-B2DC-441F-B8D3-28994600F840}"/>
              </a:ext>
            </a:extLst>
          </p:cNvPr>
          <p:cNvSpPr txBox="1"/>
          <p:nvPr/>
        </p:nvSpPr>
        <p:spPr>
          <a:xfrm>
            <a:off x="3173871" y="5710019"/>
            <a:ext cx="1629554" cy="646331"/>
          </a:xfrm>
          <a:prstGeom prst="rect">
            <a:avLst/>
          </a:prstGeom>
          <a:noFill/>
        </p:spPr>
        <p:txBody>
          <a:bodyPr wrap="square" rtlCol="0">
            <a:spAutoFit/>
          </a:bodyPr>
          <a:lstStyle/>
          <a:p>
            <a:pPr algn="ctr"/>
            <a:r>
              <a:rPr lang="en-GB" dirty="0"/>
              <a:t>Probability to be a break</a:t>
            </a:r>
          </a:p>
        </p:txBody>
      </p:sp>
    </p:spTree>
    <p:extLst>
      <p:ext uri="{BB962C8B-B14F-4D97-AF65-F5344CB8AC3E}">
        <p14:creationId xmlns:p14="http://schemas.microsoft.com/office/powerpoint/2010/main" val="4029230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 – Model application</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17</a:t>
            </a:fld>
            <a:endParaRPr lang="fr-FR"/>
          </a:p>
        </p:txBody>
      </p:sp>
      <p:pic>
        <p:nvPicPr>
          <p:cNvPr id="11266" name="Picture 2">
            <a:extLst>
              <a:ext uri="{FF2B5EF4-FFF2-40B4-BE49-F238E27FC236}">
                <a16:creationId xmlns:a16="http://schemas.microsoft.com/office/drawing/2014/main" id="{39748772-8E4B-45F5-9C6E-486612ABD1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103" y="601699"/>
            <a:ext cx="7200900" cy="4248150"/>
          </a:xfrm>
          <a:prstGeom prst="rect">
            <a:avLst/>
          </a:prstGeom>
          <a:noFill/>
          <a:extLst>
            <a:ext uri="{909E8E84-426E-40DD-AFC4-6F175D3DCCD1}">
              <a14:hiddenFill xmlns:a14="http://schemas.microsoft.com/office/drawing/2010/main">
                <a:solidFill>
                  <a:srgbClr val="FFFFFF"/>
                </a:solidFill>
              </a14:hiddenFill>
            </a:ext>
          </a:extLst>
        </p:spPr>
      </p:pic>
      <p:pic>
        <p:nvPicPr>
          <p:cNvPr id="11267" name="Picture 3">
            <a:extLst>
              <a:ext uri="{FF2B5EF4-FFF2-40B4-BE49-F238E27FC236}">
                <a16:creationId xmlns:a16="http://schemas.microsoft.com/office/drawing/2014/main" id="{71032046-7290-4592-98E6-F323369E34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206" y="4681537"/>
            <a:ext cx="7200900" cy="185737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D831E2A4-6A66-4CD3-A0E1-CFE332DD7AAA}"/>
              </a:ext>
            </a:extLst>
          </p:cNvPr>
          <p:cNvCxnSpPr>
            <a:cxnSpLocks/>
          </p:cNvCxnSpPr>
          <p:nvPr/>
        </p:nvCxnSpPr>
        <p:spPr>
          <a:xfrm flipV="1">
            <a:off x="7570381" y="1041991"/>
            <a:ext cx="0" cy="3274828"/>
          </a:xfrm>
          <a:prstGeom prst="straightConnector1">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FAEF333-14C1-4E13-9305-80EFA6CE07D0}"/>
              </a:ext>
            </a:extLst>
          </p:cNvPr>
          <p:cNvSpPr txBox="1"/>
          <p:nvPr/>
        </p:nvSpPr>
        <p:spPr>
          <a:xfrm>
            <a:off x="7391106" y="2356239"/>
            <a:ext cx="2115875" cy="646331"/>
          </a:xfrm>
          <a:prstGeom prst="rect">
            <a:avLst/>
          </a:prstGeom>
          <a:noFill/>
        </p:spPr>
        <p:txBody>
          <a:bodyPr wrap="square" rtlCol="0">
            <a:spAutoFit/>
          </a:bodyPr>
          <a:lstStyle/>
          <a:p>
            <a:pPr algn="ctr"/>
            <a:r>
              <a:rPr lang="en-GB" dirty="0">
                <a:solidFill>
                  <a:srgbClr val="FF0000"/>
                </a:solidFill>
              </a:rPr>
              <a:t>Probability Threshold</a:t>
            </a:r>
          </a:p>
        </p:txBody>
      </p:sp>
      <p:cxnSp>
        <p:nvCxnSpPr>
          <p:cNvPr id="9" name="Straight Arrow Connector 8">
            <a:extLst>
              <a:ext uri="{FF2B5EF4-FFF2-40B4-BE49-F238E27FC236}">
                <a16:creationId xmlns:a16="http://schemas.microsoft.com/office/drawing/2014/main" id="{BB8E7E0A-7B9D-41AB-9F88-D77C33A80D1D}"/>
              </a:ext>
            </a:extLst>
          </p:cNvPr>
          <p:cNvCxnSpPr/>
          <p:nvPr/>
        </p:nvCxnSpPr>
        <p:spPr>
          <a:xfrm>
            <a:off x="2626242" y="1828800"/>
            <a:ext cx="1164414" cy="0"/>
          </a:xfrm>
          <a:prstGeom prst="straightConnector1">
            <a:avLst/>
          </a:prstGeom>
          <a:ln w="38100">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FD0A1C3-F12A-405A-9A51-20DAA902785B}"/>
              </a:ext>
            </a:extLst>
          </p:cNvPr>
          <p:cNvSpPr txBox="1"/>
          <p:nvPr/>
        </p:nvSpPr>
        <p:spPr>
          <a:xfrm>
            <a:off x="2126512" y="1325563"/>
            <a:ext cx="2286000" cy="369332"/>
          </a:xfrm>
          <a:prstGeom prst="rect">
            <a:avLst/>
          </a:prstGeom>
          <a:noFill/>
        </p:spPr>
        <p:txBody>
          <a:bodyPr wrap="square" rtlCol="0">
            <a:spAutoFit/>
          </a:bodyPr>
          <a:lstStyle/>
          <a:p>
            <a:pPr algn="ctr"/>
            <a:r>
              <a:rPr lang="en-GB" dirty="0">
                <a:solidFill>
                  <a:schemeClr val="accent6">
                    <a:lumMod val="75000"/>
                  </a:schemeClr>
                </a:solidFill>
              </a:rPr>
              <a:t>Time Threshold</a:t>
            </a:r>
          </a:p>
        </p:txBody>
      </p:sp>
      <p:sp>
        <p:nvSpPr>
          <p:cNvPr id="12" name="ZoneTexte 11">
            <a:extLst>
              <a:ext uri="{FF2B5EF4-FFF2-40B4-BE49-F238E27FC236}">
                <a16:creationId xmlns:a16="http://schemas.microsoft.com/office/drawing/2014/main" id="{9E3A8231-983D-47E2-9DC7-CA60FA93C923}"/>
              </a:ext>
            </a:extLst>
          </p:cNvPr>
          <p:cNvSpPr txBox="1"/>
          <p:nvPr/>
        </p:nvSpPr>
        <p:spPr>
          <a:xfrm>
            <a:off x="8122537" y="3520505"/>
            <a:ext cx="3537097" cy="2215991"/>
          </a:xfrm>
          <a:prstGeom prst="rect">
            <a:avLst/>
          </a:prstGeom>
          <a:noFill/>
        </p:spPr>
        <p:txBody>
          <a:bodyPr wrap="square">
            <a:spAutoFit/>
          </a:bodyPr>
          <a:lstStyle/>
          <a:p>
            <a:pPr algn="ctr"/>
            <a:r>
              <a:rPr lang="en-US" sz="2400" dirty="0">
                <a:solidFill>
                  <a:srgbClr val="000000"/>
                </a:solidFill>
                <a:effectLst/>
                <a:latin typeface="Calibri" panose="020F0502020204030204" pitchFamily="34" charset="0"/>
              </a:rPr>
              <a:t>Probability of being a break throughout the recording vs amplitude of the recording -&gt; not a clear correspondence</a:t>
            </a:r>
            <a:endParaRPr lang="en-US" sz="2400" dirty="0"/>
          </a:p>
          <a:p>
            <a:r>
              <a:rPr lang="en-US" dirty="0"/>
              <a:t> </a:t>
            </a:r>
          </a:p>
        </p:txBody>
      </p:sp>
    </p:spTree>
    <p:extLst>
      <p:ext uri="{BB962C8B-B14F-4D97-AF65-F5344CB8AC3E}">
        <p14:creationId xmlns:p14="http://schemas.microsoft.com/office/powerpoint/2010/main" val="351836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 Machine Learning – Model application</a:t>
            </a:r>
          </a:p>
        </p:txBody>
      </p:sp>
      <p:sp>
        <p:nvSpPr>
          <p:cNvPr id="14" name="Slide Number Placeholder 13">
            <a:extLst>
              <a:ext uri="{FF2B5EF4-FFF2-40B4-BE49-F238E27FC236}">
                <a16:creationId xmlns:a16="http://schemas.microsoft.com/office/drawing/2014/main" id="{22A886E9-3A61-42FD-8145-2B910624551A}"/>
              </a:ext>
            </a:extLst>
          </p:cNvPr>
          <p:cNvSpPr>
            <a:spLocks noGrp="1"/>
          </p:cNvSpPr>
          <p:nvPr>
            <p:ph type="sldNum" sz="quarter" idx="12"/>
          </p:nvPr>
        </p:nvSpPr>
        <p:spPr/>
        <p:txBody>
          <a:bodyPr/>
          <a:lstStyle/>
          <a:p>
            <a:fld id="{F88CFBEC-FD8C-48E6-AEC4-846090743C72}" type="slidenum">
              <a:rPr lang="fr-FR" smtClean="0"/>
              <a:t>18</a:t>
            </a:fld>
            <a:endParaRPr lang="fr-FR"/>
          </a:p>
        </p:txBody>
      </p:sp>
      <p:pic>
        <p:nvPicPr>
          <p:cNvPr id="3074" name="Picture 2">
            <a:extLst>
              <a:ext uri="{FF2B5EF4-FFF2-40B4-BE49-F238E27FC236}">
                <a16:creationId xmlns:a16="http://schemas.microsoft.com/office/drawing/2014/main" id="{BD8D4102-54AB-40EB-A551-09539721F1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4471" y="776287"/>
            <a:ext cx="9001125" cy="53054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0EC941B6-0013-493B-A7B9-8DD2A8F900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4471" y="6272211"/>
            <a:ext cx="2838450" cy="361950"/>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a:extLst>
              <a:ext uri="{FF2B5EF4-FFF2-40B4-BE49-F238E27FC236}">
                <a16:creationId xmlns:a16="http://schemas.microsoft.com/office/drawing/2014/main" id="{44405F27-3785-4CD6-8709-483819EE74C5}"/>
              </a:ext>
            </a:extLst>
          </p:cNvPr>
          <p:cNvSpPr txBox="1"/>
          <p:nvPr/>
        </p:nvSpPr>
        <p:spPr>
          <a:xfrm>
            <a:off x="9235596" y="2298977"/>
            <a:ext cx="2575903" cy="2585323"/>
          </a:xfrm>
          <a:prstGeom prst="rect">
            <a:avLst/>
          </a:prstGeom>
          <a:noFill/>
        </p:spPr>
        <p:txBody>
          <a:bodyPr wrap="square">
            <a:spAutoFit/>
          </a:bodyPr>
          <a:lstStyle/>
          <a:p>
            <a:r>
              <a:rPr lang="en-US" sz="1800" dirty="0">
                <a:solidFill>
                  <a:srgbClr val="000000"/>
                </a:solidFill>
                <a:effectLst/>
                <a:latin typeface="Calibri" panose="020F0502020204030204" pitchFamily="34" charset="0"/>
              </a:rPr>
              <a:t>Not very good prediction quality</a:t>
            </a:r>
            <a:endParaRPr lang="en-US" dirty="0"/>
          </a:p>
          <a:p>
            <a:r>
              <a:rPr lang="en-US" dirty="0"/>
              <a:t> </a:t>
            </a:r>
          </a:p>
          <a:p>
            <a:r>
              <a:rPr lang="en-US" sz="1800" dirty="0">
                <a:solidFill>
                  <a:srgbClr val="000000"/>
                </a:solidFill>
                <a:effectLst/>
                <a:latin typeface="Calibri" panose="020F0502020204030204" pitchFamily="34" charset="0"/>
              </a:rPr>
              <a:t>Could be linked to the difference between the data to train/test the model and the frames from the original recordings</a:t>
            </a:r>
            <a:endParaRPr lang="en-US" dirty="0"/>
          </a:p>
        </p:txBody>
      </p:sp>
    </p:spTree>
    <p:extLst>
      <p:ext uri="{BB962C8B-B14F-4D97-AF65-F5344CB8AC3E}">
        <p14:creationId xmlns:p14="http://schemas.microsoft.com/office/powerpoint/2010/main" val="25209282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Improvements &amp; Leads</a:t>
            </a:r>
          </a:p>
        </p:txBody>
      </p:sp>
      <p:sp>
        <p:nvSpPr>
          <p:cNvPr id="5" name="Slide Number Placeholder 4">
            <a:extLst>
              <a:ext uri="{FF2B5EF4-FFF2-40B4-BE49-F238E27FC236}">
                <a16:creationId xmlns:a16="http://schemas.microsoft.com/office/drawing/2014/main" id="{6A4CC2B8-BCEC-4F6F-B864-1E60FC284604}"/>
              </a:ext>
            </a:extLst>
          </p:cNvPr>
          <p:cNvSpPr>
            <a:spLocks noGrp="1"/>
          </p:cNvSpPr>
          <p:nvPr>
            <p:ph type="sldNum" sz="quarter" idx="12"/>
          </p:nvPr>
        </p:nvSpPr>
        <p:spPr/>
        <p:txBody>
          <a:bodyPr/>
          <a:lstStyle/>
          <a:p>
            <a:fld id="{F88CFBEC-FD8C-48E6-AEC4-846090743C72}" type="slidenum">
              <a:rPr lang="fr-FR" smtClean="0"/>
              <a:t>19</a:t>
            </a:fld>
            <a:endParaRPr lang="fr-FR"/>
          </a:p>
        </p:txBody>
      </p:sp>
      <p:sp>
        <p:nvSpPr>
          <p:cNvPr id="7" name="TextBox 6">
            <a:extLst>
              <a:ext uri="{FF2B5EF4-FFF2-40B4-BE49-F238E27FC236}">
                <a16:creationId xmlns:a16="http://schemas.microsoft.com/office/drawing/2014/main" id="{3979F66E-FF04-4101-8D1D-E7C99CB8C360}"/>
              </a:ext>
            </a:extLst>
          </p:cNvPr>
          <p:cNvSpPr txBox="1"/>
          <p:nvPr/>
        </p:nvSpPr>
        <p:spPr>
          <a:xfrm>
            <a:off x="712381" y="4759298"/>
            <a:ext cx="10641419" cy="461665"/>
          </a:xfrm>
          <a:prstGeom prst="rect">
            <a:avLst/>
          </a:prstGeom>
          <a:noFill/>
        </p:spPr>
        <p:txBody>
          <a:bodyPr wrap="square" rtlCol="0">
            <a:spAutoFit/>
          </a:bodyPr>
          <a:lstStyle/>
          <a:p>
            <a:pPr marL="285750" indent="-285750">
              <a:buFont typeface="Arial" panose="020B0604020202020204" pitchFamily="34" charset="0"/>
              <a:buChar char="•"/>
            </a:pPr>
            <a:r>
              <a:rPr lang="en-GB" sz="2400" dirty="0"/>
              <a:t>Note : Machine learning approach can differentiate bites and breaks</a:t>
            </a:r>
          </a:p>
        </p:txBody>
      </p:sp>
      <p:sp>
        <p:nvSpPr>
          <p:cNvPr id="8" name="TextBox 7">
            <a:extLst>
              <a:ext uri="{FF2B5EF4-FFF2-40B4-BE49-F238E27FC236}">
                <a16:creationId xmlns:a16="http://schemas.microsoft.com/office/drawing/2014/main" id="{BC74AFE5-CD46-48BD-8777-7FA0B63390CF}"/>
              </a:ext>
            </a:extLst>
          </p:cNvPr>
          <p:cNvSpPr txBox="1"/>
          <p:nvPr/>
        </p:nvSpPr>
        <p:spPr>
          <a:xfrm>
            <a:off x="712381" y="1644930"/>
            <a:ext cx="4105054" cy="461665"/>
          </a:xfrm>
          <a:prstGeom prst="rect">
            <a:avLst/>
          </a:prstGeom>
          <a:noFill/>
        </p:spPr>
        <p:txBody>
          <a:bodyPr wrap="square" rtlCol="0">
            <a:spAutoFit/>
          </a:bodyPr>
          <a:lstStyle/>
          <a:p>
            <a:pPr marL="342900" indent="-342900">
              <a:buFont typeface="Arial" panose="020B0604020202020204" pitchFamily="34" charset="0"/>
              <a:buChar char="•"/>
            </a:pPr>
            <a:r>
              <a:rPr lang="en-GB" sz="2400" dirty="0"/>
              <a:t>Unavoidable noises</a:t>
            </a:r>
          </a:p>
        </p:txBody>
      </p:sp>
      <p:grpSp>
        <p:nvGrpSpPr>
          <p:cNvPr id="24" name="Group 23">
            <a:extLst>
              <a:ext uri="{FF2B5EF4-FFF2-40B4-BE49-F238E27FC236}">
                <a16:creationId xmlns:a16="http://schemas.microsoft.com/office/drawing/2014/main" id="{5FD26F67-3782-43B5-BBA6-B815F0FBD1A0}"/>
              </a:ext>
            </a:extLst>
          </p:cNvPr>
          <p:cNvGrpSpPr/>
          <p:nvPr/>
        </p:nvGrpSpPr>
        <p:grpSpPr>
          <a:xfrm>
            <a:off x="1667538" y="2560145"/>
            <a:ext cx="9081978" cy="1590155"/>
            <a:chOff x="1667538" y="2186317"/>
            <a:chExt cx="9081978" cy="1590155"/>
          </a:xfrm>
        </p:grpSpPr>
        <p:sp>
          <p:nvSpPr>
            <p:cNvPr id="10" name="Rectangle: Rounded Corners 9">
              <a:extLst>
                <a:ext uri="{FF2B5EF4-FFF2-40B4-BE49-F238E27FC236}">
                  <a16:creationId xmlns:a16="http://schemas.microsoft.com/office/drawing/2014/main" id="{CAE8537B-14F0-4839-B6B0-4A5067A11378}"/>
                </a:ext>
              </a:extLst>
            </p:cNvPr>
            <p:cNvSpPr/>
            <p:nvPr/>
          </p:nvSpPr>
          <p:spPr>
            <a:xfrm>
              <a:off x="1667538" y="2186320"/>
              <a:ext cx="1562986" cy="59542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rPr>
                <a:t>Recordings</a:t>
              </a:r>
            </a:p>
          </p:txBody>
        </p:sp>
        <p:cxnSp>
          <p:nvCxnSpPr>
            <p:cNvPr id="12" name="Straight Arrow Connector 11">
              <a:extLst>
                <a:ext uri="{FF2B5EF4-FFF2-40B4-BE49-F238E27FC236}">
                  <a16:creationId xmlns:a16="http://schemas.microsoft.com/office/drawing/2014/main" id="{C5BDD29A-1BAD-408E-88F0-A1E3FCD8E635}"/>
                </a:ext>
              </a:extLst>
            </p:cNvPr>
            <p:cNvCxnSpPr>
              <a:cxnSpLocks/>
              <a:stCxn id="10" idx="3"/>
              <a:endCxn id="15" idx="1"/>
            </p:cNvCxnSpPr>
            <p:nvPr/>
          </p:nvCxnSpPr>
          <p:spPr>
            <a:xfrm flipV="1">
              <a:off x="3230524" y="2484030"/>
              <a:ext cx="1733107"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4B722D54-C22D-4A09-B779-E55E8C45539A}"/>
                </a:ext>
              </a:extLst>
            </p:cNvPr>
            <p:cNvSpPr/>
            <p:nvPr/>
          </p:nvSpPr>
          <p:spPr>
            <a:xfrm>
              <a:off x="4963631" y="2186318"/>
              <a:ext cx="2264735" cy="59542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rPr>
                <a:t>Frame with undetermined noise</a:t>
              </a:r>
            </a:p>
          </p:txBody>
        </p:sp>
        <p:sp>
          <p:nvSpPr>
            <p:cNvPr id="17" name="Rectangle: Rounded Corners 16">
              <a:extLst>
                <a:ext uri="{FF2B5EF4-FFF2-40B4-BE49-F238E27FC236}">
                  <a16:creationId xmlns:a16="http://schemas.microsoft.com/office/drawing/2014/main" id="{AB596EE1-5F1E-4824-ACCE-C6DA795E015E}"/>
                </a:ext>
              </a:extLst>
            </p:cNvPr>
            <p:cNvSpPr/>
            <p:nvPr/>
          </p:nvSpPr>
          <p:spPr>
            <a:xfrm>
              <a:off x="9108557" y="2186317"/>
              <a:ext cx="1640959" cy="59542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rPr>
                <a:t>Prediction</a:t>
              </a:r>
            </a:p>
          </p:txBody>
        </p:sp>
        <p:cxnSp>
          <p:nvCxnSpPr>
            <p:cNvPr id="19" name="Straight Arrow Connector 18">
              <a:extLst>
                <a:ext uri="{FF2B5EF4-FFF2-40B4-BE49-F238E27FC236}">
                  <a16:creationId xmlns:a16="http://schemas.microsoft.com/office/drawing/2014/main" id="{5146D938-CCAA-4D85-B34C-5B9E3486BB82}"/>
                </a:ext>
              </a:extLst>
            </p:cNvPr>
            <p:cNvCxnSpPr>
              <a:cxnSpLocks/>
              <a:stCxn id="15" idx="3"/>
            </p:cNvCxnSpPr>
            <p:nvPr/>
          </p:nvCxnSpPr>
          <p:spPr>
            <a:xfrm>
              <a:off x="7228366" y="2484030"/>
              <a:ext cx="18801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3C77DA2D-C33E-44A1-B362-97BCF790E50F}"/>
                </a:ext>
              </a:extLst>
            </p:cNvPr>
            <p:cNvSpPr txBox="1"/>
            <p:nvPr/>
          </p:nvSpPr>
          <p:spPr>
            <a:xfrm>
              <a:off x="3438744" y="2630200"/>
              <a:ext cx="1169581" cy="646331"/>
            </a:xfrm>
            <a:prstGeom prst="rect">
              <a:avLst/>
            </a:prstGeom>
            <a:noFill/>
          </p:spPr>
          <p:txBody>
            <a:bodyPr wrap="square" rtlCol="0">
              <a:spAutoFit/>
            </a:bodyPr>
            <a:lstStyle/>
            <a:p>
              <a:pPr algn="ctr"/>
              <a:r>
                <a:rPr lang="en-GB" dirty="0"/>
                <a:t>Amplitude selection</a:t>
              </a:r>
            </a:p>
          </p:txBody>
        </p:sp>
        <p:sp>
          <p:nvSpPr>
            <p:cNvPr id="23" name="TextBox 22">
              <a:extLst>
                <a:ext uri="{FF2B5EF4-FFF2-40B4-BE49-F238E27FC236}">
                  <a16:creationId xmlns:a16="http://schemas.microsoft.com/office/drawing/2014/main" id="{12912FFC-FA4B-43D6-9A79-2B081B68D7D1}"/>
                </a:ext>
              </a:extLst>
            </p:cNvPr>
            <p:cNvSpPr txBox="1"/>
            <p:nvPr/>
          </p:nvSpPr>
          <p:spPr>
            <a:xfrm>
              <a:off x="7101218" y="2576143"/>
              <a:ext cx="2134488" cy="1200329"/>
            </a:xfrm>
            <a:prstGeom prst="rect">
              <a:avLst/>
            </a:prstGeom>
            <a:noFill/>
          </p:spPr>
          <p:txBody>
            <a:bodyPr wrap="square" rtlCol="0">
              <a:spAutoFit/>
            </a:bodyPr>
            <a:lstStyle/>
            <a:p>
              <a:pPr algn="ctr"/>
              <a:r>
                <a:rPr lang="en-GB" dirty="0"/>
                <a:t>Machine Learning Model trained to differentiate noises from breaks </a:t>
              </a:r>
            </a:p>
          </p:txBody>
        </p:sp>
      </p:grpSp>
    </p:spTree>
    <p:extLst>
      <p:ext uri="{BB962C8B-B14F-4D97-AF65-F5344CB8AC3E}">
        <p14:creationId xmlns:p14="http://schemas.microsoft.com/office/powerpoint/2010/main" val="4116136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0515600" cy="1325563"/>
          </a:xfrm>
        </p:spPr>
        <p:txBody>
          <a:bodyPr anchor="t"/>
          <a:lstStyle/>
          <a:p>
            <a:r>
              <a:rPr lang="en-GB" dirty="0">
                <a:solidFill>
                  <a:srgbClr val="0000A1"/>
                </a:solidFill>
                <a:latin typeface="Abadi" panose="020B0604020104020204" pitchFamily="34" charset="0"/>
              </a:rPr>
              <a:t>Context</a:t>
            </a:r>
          </a:p>
        </p:txBody>
      </p:sp>
      <p:sp>
        <p:nvSpPr>
          <p:cNvPr id="3" name="Espace réservé du contenu 2">
            <a:extLst>
              <a:ext uri="{FF2B5EF4-FFF2-40B4-BE49-F238E27FC236}">
                <a16:creationId xmlns:a16="http://schemas.microsoft.com/office/drawing/2014/main" id="{BBB97862-E0AD-4C75-9C1D-90CFF8A85DC3}"/>
              </a:ext>
            </a:extLst>
          </p:cNvPr>
          <p:cNvSpPr>
            <a:spLocks noGrp="1"/>
          </p:cNvSpPr>
          <p:nvPr>
            <p:ph idx="1"/>
          </p:nvPr>
        </p:nvSpPr>
        <p:spPr>
          <a:xfrm>
            <a:off x="600831" y="1726268"/>
            <a:ext cx="7777856" cy="3405463"/>
          </a:xfrm>
        </p:spPr>
        <p:txBody>
          <a:bodyPr anchor="ctr">
            <a:normAutofit/>
          </a:bodyPr>
          <a:lstStyle/>
          <a:p>
            <a:r>
              <a:rPr lang="fr-FR" dirty="0"/>
              <a:t>Automation of data acquisition</a:t>
            </a:r>
          </a:p>
          <a:p>
            <a:endParaRPr lang="fr-FR" dirty="0"/>
          </a:p>
          <a:p>
            <a:pPr>
              <a:spcBef>
                <a:spcPts val="0"/>
              </a:spcBef>
            </a:pPr>
            <a:r>
              <a:rPr lang="en-US" dirty="0"/>
              <a:t>Task to be </a:t>
            </a:r>
            <a:r>
              <a:rPr lang="en-GB" dirty="0"/>
              <a:t>digitised</a:t>
            </a:r>
            <a:r>
              <a:rPr lang="en-US" dirty="0"/>
              <a:t>: Counting of breaks and bites when cats eat kibbles from video recordings.</a:t>
            </a:r>
          </a:p>
          <a:p>
            <a:endParaRPr lang="en-US" dirty="0"/>
          </a:p>
          <a:p>
            <a:pPr>
              <a:spcBef>
                <a:spcPts val="0"/>
              </a:spcBef>
            </a:pPr>
            <a:r>
              <a:rPr lang="en-US" dirty="0"/>
              <a:t>Test of an acquisition protocol for event</a:t>
            </a:r>
          </a:p>
          <a:p>
            <a:pPr marL="0" indent="0">
              <a:spcBef>
                <a:spcPts val="0"/>
              </a:spcBef>
              <a:buNone/>
            </a:pPr>
            <a:r>
              <a:rPr lang="en-US" dirty="0"/>
              <a:t> detection</a:t>
            </a:r>
            <a:r>
              <a:rPr lang="fr-FR" dirty="0"/>
              <a:t> </a:t>
            </a:r>
          </a:p>
        </p:txBody>
      </p:sp>
      <p:pic>
        <p:nvPicPr>
          <p:cNvPr id="1026" name="Picture 2" descr="Chat qui mange des croquettes | Chats et chatons, Croquettes, Chat">
            <a:extLst>
              <a:ext uri="{FF2B5EF4-FFF2-40B4-BE49-F238E27FC236}">
                <a16:creationId xmlns:a16="http://schemas.microsoft.com/office/drawing/2014/main" id="{EDE1452B-A7D6-4786-98EB-BB97E8CE7F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85482" y="1166537"/>
            <a:ext cx="4643730" cy="5131982"/>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7F4E7859-B42B-4888-98B0-6193B021F591}"/>
              </a:ext>
            </a:extLst>
          </p:cNvPr>
          <p:cNvSpPr>
            <a:spLocks noGrp="1"/>
          </p:cNvSpPr>
          <p:nvPr>
            <p:ph type="sldNum" sz="quarter" idx="12"/>
          </p:nvPr>
        </p:nvSpPr>
        <p:spPr/>
        <p:txBody>
          <a:bodyPr/>
          <a:lstStyle/>
          <a:p>
            <a:fld id="{F88CFBEC-FD8C-48E6-AEC4-846090743C72}" type="slidenum">
              <a:rPr lang="fr-FR" smtClean="0"/>
              <a:t>2</a:t>
            </a:fld>
            <a:endParaRPr lang="fr-FR"/>
          </a:p>
        </p:txBody>
      </p:sp>
    </p:spTree>
    <p:extLst>
      <p:ext uri="{BB962C8B-B14F-4D97-AF65-F5344CB8AC3E}">
        <p14:creationId xmlns:p14="http://schemas.microsoft.com/office/powerpoint/2010/main" val="41040570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Conclusion</a:t>
            </a:r>
          </a:p>
        </p:txBody>
      </p:sp>
      <p:sp>
        <p:nvSpPr>
          <p:cNvPr id="5" name="Slide Number Placeholder 4">
            <a:extLst>
              <a:ext uri="{FF2B5EF4-FFF2-40B4-BE49-F238E27FC236}">
                <a16:creationId xmlns:a16="http://schemas.microsoft.com/office/drawing/2014/main" id="{DF493F84-EB92-4871-830A-DA4889A999DB}"/>
              </a:ext>
            </a:extLst>
          </p:cNvPr>
          <p:cNvSpPr>
            <a:spLocks noGrp="1"/>
          </p:cNvSpPr>
          <p:nvPr>
            <p:ph type="sldNum" sz="quarter" idx="12"/>
          </p:nvPr>
        </p:nvSpPr>
        <p:spPr/>
        <p:txBody>
          <a:bodyPr/>
          <a:lstStyle/>
          <a:p>
            <a:fld id="{F88CFBEC-FD8C-48E6-AEC4-846090743C72}" type="slidenum">
              <a:rPr lang="fr-FR" smtClean="0"/>
              <a:t>20</a:t>
            </a:fld>
            <a:endParaRPr lang="fr-FR"/>
          </a:p>
        </p:txBody>
      </p:sp>
      <p:sp>
        <p:nvSpPr>
          <p:cNvPr id="8" name="TextBox 7">
            <a:extLst>
              <a:ext uri="{FF2B5EF4-FFF2-40B4-BE49-F238E27FC236}">
                <a16:creationId xmlns:a16="http://schemas.microsoft.com/office/drawing/2014/main" id="{126B2639-43E2-4BA2-A773-A97F0AB64C4D}"/>
              </a:ext>
            </a:extLst>
          </p:cNvPr>
          <p:cNvSpPr txBox="1"/>
          <p:nvPr/>
        </p:nvSpPr>
        <p:spPr>
          <a:xfrm>
            <a:off x="806116" y="1597729"/>
            <a:ext cx="10547684" cy="2923877"/>
          </a:xfrm>
          <a:prstGeom prst="rect">
            <a:avLst/>
          </a:prstGeom>
          <a:noFill/>
        </p:spPr>
        <p:txBody>
          <a:bodyPr wrap="square" rtlCol="0">
            <a:spAutoFit/>
          </a:bodyPr>
          <a:lstStyle/>
          <a:p>
            <a:pPr marL="457200" indent="-457200">
              <a:buFont typeface="Arial" panose="020B0604020202020204" pitchFamily="34" charset="0"/>
              <a:buChar char="•"/>
            </a:pPr>
            <a:r>
              <a:rPr lang="en-GB" sz="3200" dirty="0"/>
              <a:t>About Data acquisition method</a:t>
            </a:r>
          </a:p>
          <a:p>
            <a:r>
              <a:rPr lang="en-US" sz="2400" dirty="0"/>
              <a:t>Noise is a limiting factor for prediction. It must be kept to a minimum</a:t>
            </a:r>
          </a:p>
          <a:p>
            <a:endParaRPr lang="en-US" sz="2400" dirty="0"/>
          </a:p>
          <a:p>
            <a:r>
              <a:rPr lang="en-US" sz="2400" dirty="0"/>
              <a:t>Strong labelling allows more technical possibilities that can be used for prediction.</a:t>
            </a:r>
            <a:endParaRPr lang="en-GB" sz="2400" dirty="0"/>
          </a:p>
          <a:p>
            <a:endParaRPr lang="en-GB" sz="2400" dirty="0"/>
          </a:p>
          <a:p>
            <a:pPr marL="457200" indent="-457200">
              <a:buFont typeface="Arial" panose="020B0604020202020204" pitchFamily="34" charset="0"/>
              <a:buChar char="•"/>
            </a:pPr>
            <a:r>
              <a:rPr lang="en-GB" sz="3200" dirty="0"/>
              <a:t>About acoustic data for detection of events</a:t>
            </a:r>
          </a:p>
          <a:p>
            <a:r>
              <a:rPr lang="en-GB" sz="2400" dirty="0"/>
              <a:t>Break </a:t>
            </a:r>
            <a:r>
              <a:rPr lang="en-US" sz="2400" dirty="0"/>
              <a:t>produce a quite identifiable sound. Bites could be more difficult.</a:t>
            </a:r>
            <a:endParaRPr lang="en-GB" sz="2400" dirty="0"/>
          </a:p>
        </p:txBody>
      </p:sp>
    </p:spTree>
    <p:extLst>
      <p:ext uri="{BB962C8B-B14F-4D97-AF65-F5344CB8AC3E}">
        <p14:creationId xmlns:p14="http://schemas.microsoft.com/office/powerpoint/2010/main" val="2544654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97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AF64FF-C8DD-4BD3-8C38-10DC7F9F3DE6}"/>
              </a:ext>
            </a:extLst>
          </p:cNvPr>
          <p:cNvSpPr>
            <a:spLocks noGrp="1"/>
          </p:cNvSpPr>
          <p:nvPr>
            <p:ph type="title"/>
          </p:nvPr>
        </p:nvSpPr>
        <p:spPr>
          <a:xfrm>
            <a:off x="1303421" y="786392"/>
            <a:ext cx="9585158" cy="3990145"/>
          </a:xfrm>
          <a:ln w="44450">
            <a:solidFill>
              <a:srgbClr val="D2D0D0"/>
            </a:solidFill>
          </a:ln>
        </p:spPr>
        <p:txBody>
          <a:bodyPr anchor="t">
            <a:normAutofit/>
          </a:bodyPr>
          <a:lstStyle/>
          <a:p>
            <a:pPr algn="ctr"/>
            <a:r>
              <a:rPr lang="fr-FR" sz="4800" b="1" dirty="0">
                <a:solidFill>
                  <a:srgbClr val="0000E6"/>
                </a:solidFill>
                <a:latin typeface="Aharoni" panose="02010803020104030203" pitchFamily="2" charset="-79"/>
                <a:cs typeface="Aharoni" panose="02010803020104030203" pitchFamily="2" charset="-79"/>
              </a:rPr>
              <a:t>THANK YOU</a:t>
            </a:r>
          </a:p>
        </p:txBody>
      </p:sp>
      <p:pic>
        <p:nvPicPr>
          <p:cNvPr id="5" name="Espace réservé du contenu 4" descr="https://toppng.com/show_download/198972/imagenes-de-gatos-png-transparent-cute-cat/largeUne image contenant chat, mammifère, chat domestique&#10;&#10;Description générée automatiquement">
            <a:extLst>
              <a:ext uri="{FF2B5EF4-FFF2-40B4-BE49-F238E27FC236}">
                <a16:creationId xmlns:a16="http://schemas.microsoft.com/office/drawing/2014/main" id="{01325370-D9D7-4354-9441-3779FC5E47D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95912" y="1533525"/>
            <a:ext cx="5581650" cy="3790950"/>
          </a:xfrm>
        </p:spPr>
      </p:pic>
      <p:pic>
        <p:nvPicPr>
          <p:cNvPr id="1026" name="Picture 2" descr="https://www.pngarts.com/explore/95398/download/95397Cute Cat PNG Image">
            <a:extLst>
              <a:ext uri="{FF2B5EF4-FFF2-40B4-BE49-F238E27FC236}">
                <a16:creationId xmlns:a16="http://schemas.microsoft.com/office/drawing/2014/main" id="{8E5F43F4-5CD3-48C2-AA76-6431ADB936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6575" y="1548564"/>
            <a:ext cx="6038850" cy="299085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9C6D31DC-C737-435D-9129-A721D58205CE}"/>
              </a:ext>
            </a:extLst>
          </p:cNvPr>
          <p:cNvSpPr>
            <a:spLocks noGrp="1"/>
          </p:cNvSpPr>
          <p:nvPr>
            <p:ph type="sldNum" sz="quarter" idx="12"/>
          </p:nvPr>
        </p:nvSpPr>
        <p:spPr/>
        <p:txBody>
          <a:bodyPr/>
          <a:lstStyle/>
          <a:p>
            <a:fld id="{F88CFBEC-FD8C-48E6-AEC4-846090743C72}" type="slidenum">
              <a:rPr lang="fr-FR" smtClean="0"/>
              <a:t>21</a:t>
            </a:fld>
            <a:endParaRPr lang="fr-FR"/>
          </a:p>
        </p:txBody>
      </p:sp>
      <p:sp>
        <p:nvSpPr>
          <p:cNvPr id="7" name="TextBox 6">
            <a:extLst>
              <a:ext uri="{FF2B5EF4-FFF2-40B4-BE49-F238E27FC236}">
                <a16:creationId xmlns:a16="http://schemas.microsoft.com/office/drawing/2014/main" id="{DB6237AB-BB61-493F-A74C-472C9B9D8273}"/>
              </a:ext>
            </a:extLst>
          </p:cNvPr>
          <p:cNvSpPr txBox="1"/>
          <p:nvPr/>
        </p:nvSpPr>
        <p:spPr>
          <a:xfrm>
            <a:off x="1303421" y="4818396"/>
            <a:ext cx="9585158" cy="369332"/>
          </a:xfrm>
          <a:prstGeom prst="rect">
            <a:avLst/>
          </a:prstGeom>
          <a:noFill/>
        </p:spPr>
        <p:txBody>
          <a:bodyPr wrap="square" rtlCol="0">
            <a:spAutoFit/>
          </a:bodyPr>
          <a:lstStyle/>
          <a:p>
            <a:r>
              <a:rPr lang="en-GB" b="1" dirty="0">
                <a:latin typeface="+mj-lt"/>
                <a:cs typeface="Aharoni" panose="02010803020104030203" pitchFamily="2" charset="-79"/>
              </a:rPr>
              <a:t>Image sources :  </a:t>
            </a:r>
            <a:r>
              <a:rPr lang="en-GB" dirty="0">
                <a:latin typeface="+mj-lt"/>
                <a:cs typeface="Aharoni" panose="02010803020104030203" pitchFamily="2" charset="-79"/>
              </a:rPr>
              <a:t>pngarts.com and </a:t>
            </a:r>
            <a:r>
              <a:rPr lang="en-GB" dirty="0" err="1">
                <a:latin typeface="+mj-lt"/>
                <a:cs typeface="Aharoni" panose="02010803020104030203" pitchFamily="2" charset="-79"/>
              </a:rPr>
              <a:t>Verlina</a:t>
            </a:r>
            <a:endParaRPr lang="en-GB" dirty="0">
              <a:latin typeface="+mj-lt"/>
              <a:cs typeface="Aharoni" panose="02010803020104030203" pitchFamily="2" charset="-79"/>
            </a:endParaRPr>
          </a:p>
        </p:txBody>
      </p:sp>
    </p:spTree>
    <p:extLst>
      <p:ext uri="{BB962C8B-B14F-4D97-AF65-F5344CB8AC3E}">
        <p14:creationId xmlns:p14="http://schemas.microsoft.com/office/powerpoint/2010/main" val="4017975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F940D3E8-7E8B-48B6-AEFF-34B3356E47C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75" y="0"/>
            <a:ext cx="11601450" cy="1323975"/>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3">
            <a:extLst>
              <a:ext uri="{FF2B5EF4-FFF2-40B4-BE49-F238E27FC236}">
                <a16:creationId xmlns:a16="http://schemas.microsoft.com/office/drawing/2014/main" id="{E0015985-2CB9-4EAC-9CC4-E30FA03AD01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7337" y="4581525"/>
            <a:ext cx="11020425" cy="2276475"/>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77CD896B-C8AA-484E-B9FA-692866F0754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10734" y="2206248"/>
            <a:ext cx="1457325" cy="371475"/>
          </a:xfrm>
          <a:prstGeom prst="rect">
            <a:avLst/>
          </a:prstGeom>
          <a:noFill/>
          <a:extLst>
            <a:ext uri="{909E8E84-426E-40DD-AFC4-6F175D3DCCD1}">
              <a14:hiddenFill xmlns:a14="http://schemas.microsoft.com/office/drawing/2010/main">
                <a:solidFill>
                  <a:srgbClr val="FFFFFF"/>
                </a:solidFill>
              </a14:hiddenFill>
            </a:ext>
          </a:extLst>
        </p:spPr>
      </p:pic>
      <p:pic>
        <p:nvPicPr>
          <p:cNvPr id="6153" name="Picture 9">
            <a:extLst>
              <a:ext uri="{FF2B5EF4-FFF2-40B4-BE49-F238E27FC236}">
                <a16:creationId xmlns:a16="http://schemas.microsoft.com/office/drawing/2014/main" id="{CFDD4DDE-9572-44C4-B01B-7C2AAFC3320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10734" y="3142039"/>
            <a:ext cx="1457325" cy="37147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5">
            <a:extLst>
              <a:ext uri="{FF2B5EF4-FFF2-40B4-BE49-F238E27FC236}">
                <a16:creationId xmlns:a16="http://schemas.microsoft.com/office/drawing/2014/main" id="{E7C68A79-5E8E-4E11-A3D5-9D83FE77A00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466850" y="1546168"/>
            <a:ext cx="9258300" cy="2381250"/>
          </a:xfrm>
          <a:prstGeom prst="rect">
            <a:avLst/>
          </a:prstGeom>
          <a:noFill/>
          <a:extLst>
            <a:ext uri="{909E8E84-426E-40DD-AFC4-6F175D3DCCD1}">
              <a14:hiddenFill xmlns:a14="http://schemas.microsoft.com/office/drawing/2010/main">
                <a:solidFill>
                  <a:srgbClr val="FFFFFF"/>
                </a:solidFill>
              </a14:hiddenFill>
            </a:ext>
          </a:extLst>
        </p:spPr>
      </p:pic>
      <p:pic>
        <p:nvPicPr>
          <p:cNvPr id="13" name="audio_clean_short">
            <a:hlinkClick r:id="" action="ppaction://media"/>
            <a:extLst>
              <a:ext uri="{FF2B5EF4-FFF2-40B4-BE49-F238E27FC236}">
                <a16:creationId xmlns:a16="http://schemas.microsoft.com/office/drawing/2014/main" id="{56BF550E-2CC6-4968-8B78-F1FCBC74C8B9}"/>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9714807" y="2087185"/>
            <a:ext cx="609600" cy="609600"/>
          </a:xfrm>
          <a:prstGeom prst="rect">
            <a:avLst/>
          </a:prstGeom>
        </p:spPr>
      </p:pic>
      <p:pic>
        <p:nvPicPr>
          <p:cNvPr id="14" name="audio_original_original">
            <a:hlinkClick r:id="" action="ppaction://media"/>
            <a:extLst>
              <a:ext uri="{FF2B5EF4-FFF2-40B4-BE49-F238E27FC236}">
                <a16:creationId xmlns:a16="http://schemas.microsoft.com/office/drawing/2014/main" id="{B26DE830-AC60-42E9-A300-ACD9A23B810B}"/>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9714807" y="3046092"/>
            <a:ext cx="609600" cy="609600"/>
          </a:xfrm>
          <a:prstGeom prst="rect">
            <a:avLst/>
          </a:prstGeom>
        </p:spPr>
      </p:pic>
    </p:spTree>
    <p:extLst>
      <p:ext uri="{BB962C8B-B14F-4D97-AF65-F5344CB8AC3E}">
        <p14:creationId xmlns:p14="http://schemas.microsoft.com/office/powerpoint/2010/main" val="2167121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45"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54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13"/>
                </p:tgtEl>
              </p:cMediaNode>
            </p:audio>
            <p:audio>
              <p:cMediaNode vol="80000">
                <p:cTn id="12" fill="hold" display="0">
                  <p:stCondLst>
                    <p:cond delay="indefinite"/>
                  </p:stCondLst>
                  <p:endCondLst>
                    <p:cond evt="onStopAudio" delay="0">
                      <p:tgtEl>
                        <p:sldTgt/>
                      </p:tgtEl>
                    </p:cond>
                  </p:endCondLst>
                </p:cTn>
                <p:tgtEl>
                  <p:spTgt spid="1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1604812" cy="1325563"/>
          </a:xfrm>
        </p:spPr>
        <p:txBody>
          <a:bodyPr anchor="t"/>
          <a:lstStyle/>
          <a:p>
            <a:r>
              <a:rPr lang="en-GB" dirty="0">
                <a:solidFill>
                  <a:srgbClr val="0000A1"/>
                </a:solidFill>
                <a:latin typeface="Abadi" panose="020B0604020104020204" pitchFamily="34" charset="0"/>
              </a:rPr>
              <a:t>I. Data Quality – Processing</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B. ICA</a:t>
            </a:r>
          </a:p>
        </p:txBody>
      </p:sp>
      <p:sp>
        <p:nvSpPr>
          <p:cNvPr id="4" name="Espace réservé du contenu 2">
            <a:extLst>
              <a:ext uri="{FF2B5EF4-FFF2-40B4-BE49-F238E27FC236}">
                <a16:creationId xmlns:a16="http://schemas.microsoft.com/office/drawing/2014/main" id="{CE066112-0A11-45E5-A7B3-AF97868619DE}"/>
              </a:ext>
            </a:extLst>
          </p:cNvPr>
          <p:cNvSpPr>
            <a:spLocks noGrp="1"/>
          </p:cNvSpPr>
          <p:nvPr>
            <p:ph idx="1"/>
          </p:nvPr>
        </p:nvSpPr>
        <p:spPr>
          <a:xfrm>
            <a:off x="587188" y="1325563"/>
            <a:ext cx="11017624" cy="5235669"/>
          </a:xfrm>
        </p:spPr>
        <p:txBody>
          <a:bodyPr>
            <a:normAutofit/>
          </a:bodyPr>
          <a:lstStyle/>
          <a:p>
            <a:pPr marL="0" indent="0" algn="ctr">
              <a:buNone/>
            </a:pPr>
            <a:r>
              <a:rPr lang="en-GB" sz="3600" b="1" dirty="0">
                <a:solidFill>
                  <a:srgbClr val="000000"/>
                </a:solidFill>
                <a:effectLst/>
                <a:latin typeface="Calibri" panose="020F0502020204030204" pitchFamily="34" charset="0"/>
              </a:rPr>
              <a:t>I</a:t>
            </a:r>
            <a:r>
              <a:rPr lang="en-GB" dirty="0">
                <a:solidFill>
                  <a:srgbClr val="000000"/>
                </a:solidFill>
                <a:effectLst/>
                <a:latin typeface="Calibri" panose="020F0502020204030204" pitchFamily="34" charset="0"/>
              </a:rPr>
              <a:t>ndependent</a:t>
            </a:r>
            <a:r>
              <a:rPr lang="en-US" dirty="0">
                <a:solidFill>
                  <a:srgbClr val="000000"/>
                </a:solidFill>
                <a:effectLst/>
                <a:latin typeface="Calibri" panose="020F0502020204030204" pitchFamily="34" charset="0"/>
              </a:rPr>
              <a:t> </a:t>
            </a:r>
            <a:r>
              <a:rPr lang="en-US" sz="3600" b="1" dirty="0">
                <a:solidFill>
                  <a:srgbClr val="000000"/>
                </a:solidFill>
                <a:effectLst/>
                <a:latin typeface="Calibri" panose="020F0502020204030204" pitchFamily="34" charset="0"/>
              </a:rPr>
              <a:t>C</a:t>
            </a:r>
            <a:r>
              <a:rPr lang="en-US" dirty="0">
                <a:solidFill>
                  <a:srgbClr val="000000"/>
                </a:solidFill>
                <a:effectLst/>
                <a:latin typeface="Calibri" panose="020F0502020204030204" pitchFamily="34" charset="0"/>
              </a:rPr>
              <a:t>omponent </a:t>
            </a:r>
            <a:r>
              <a:rPr lang="en-US" sz="3600" b="1" dirty="0">
                <a:solidFill>
                  <a:srgbClr val="000000"/>
                </a:solidFill>
                <a:effectLst/>
                <a:latin typeface="Calibri" panose="020F0502020204030204" pitchFamily="34" charset="0"/>
              </a:rPr>
              <a:t>A</a:t>
            </a:r>
            <a:r>
              <a:rPr lang="en-US" dirty="0">
                <a:solidFill>
                  <a:srgbClr val="000000"/>
                </a:solidFill>
                <a:effectLst/>
                <a:latin typeface="Calibri" panose="020F0502020204030204" pitchFamily="34" charset="0"/>
              </a:rPr>
              <a:t>nalysis</a:t>
            </a:r>
          </a:p>
          <a:p>
            <a:pPr marL="0" indent="0" algn="ctr">
              <a:buNone/>
            </a:pPr>
            <a:r>
              <a:rPr lang="en-US" dirty="0">
                <a:solidFill>
                  <a:srgbClr val="000000"/>
                </a:solidFill>
                <a:effectLst/>
                <a:latin typeface="Calibri" panose="020F0502020204030204" pitchFamily="34" charset="0"/>
              </a:rPr>
              <a:t>(method of blind source separation)</a:t>
            </a:r>
            <a:endParaRPr lang="en-US" dirty="0"/>
          </a:p>
          <a:p>
            <a:endParaRPr lang="fr-FR" dirty="0"/>
          </a:p>
          <a:p>
            <a:pPr marL="0" indent="0">
              <a:buNone/>
            </a:pPr>
            <a:r>
              <a:rPr lang="en-US" sz="2400" b="1" dirty="0"/>
              <a:t>IDEA : </a:t>
            </a:r>
            <a:r>
              <a:rPr lang="en-US" sz="2400" dirty="0"/>
              <a:t>try this method to isolate the different independent sources, to separate the sound of interest (cat breaking and chewing) from the rest. Would like to separate the following sources :</a:t>
            </a:r>
          </a:p>
          <a:p>
            <a:pPr marL="0" indent="0">
              <a:buNone/>
            </a:pPr>
            <a:r>
              <a:rPr lang="en-US" sz="2400" dirty="0"/>
              <a:t>	 - cat</a:t>
            </a:r>
          </a:p>
          <a:p>
            <a:pPr marL="0" indent="0">
              <a:buNone/>
            </a:pPr>
            <a:r>
              <a:rPr lang="en-US" sz="2400" dirty="0"/>
              <a:t>	 - human (voices)</a:t>
            </a:r>
          </a:p>
          <a:p>
            <a:pPr marL="0" indent="0">
              <a:buNone/>
            </a:pPr>
            <a:r>
              <a:rPr lang="en-US" sz="2400" dirty="0"/>
              <a:t>	 - electronic machines (interferences)</a:t>
            </a:r>
          </a:p>
          <a:p>
            <a:pPr marL="0" indent="0">
              <a:buNone/>
            </a:pPr>
            <a:endParaRPr lang="en-US" sz="2400" dirty="0"/>
          </a:p>
          <a:p>
            <a:pPr marL="0" indent="0">
              <a:buNone/>
            </a:pPr>
            <a:r>
              <a:rPr lang="en-US" sz="2400" b="1" dirty="0"/>
              <a:t>BUT : </a:t>
            </a:r>
            <a:r>
              <a:rPr lang="en-US" sz="2400" dirty="0"/>
              <a:t>need simultaneous recordings, thus multiple microphone</a:t>
            </a:r>
          </a:p>
          <a:p>
            <a:endParaRPr lang="fr-FR" dirty="0"/>
          </a:p>
        </p:txBody>
      </p:sp>
      <p:sp>
        <p:nvSpPr>
          <p:cNvPr id="6" name="Slide Number Placeholder 5">
            <a:extLst>
              <a:ext uri="{FF2B5EF4-FFF2-40B4-BE49-F238E27FC236}">
                <a16:creationId xmlns:a16="http://schemas.microsoft.com/office/drawing/2014/main" id="{B1CA1CA2-A8C4-49F9-9517-66CAB785B3A3}"/>
              </a:ext>
            </a:extLst>
          </p:cNvPr>
          <p:cNvSpPr>
            <a:spLocks noGrp="1"/>
          </p:cNvSpPr>
          <p:nvPr>
            <p:ph type="sldNum" sz="quarter" idx="12"/>
          </p:nvPr>
        </p:nvSpPr>
        <p:spPr/>
        <p:txBody>
          <a:bodyPr/>
          <a:lstStyle/>
          <a:p>
            <a:fld id="{F88CFBEC-FD8C-48E6-AEC4-846090743C72}" type="slidenum">
              <a:rPr lang="fr-FR" smtClean="0"/>
              <a:t>23</a:t>
            </a:fld>
            <a:endParaRPr lang="fr-FR"/>
          </a:p>
        </p:txBody>
      </p:sp>
    </p:spTree>
    <p:extLst>
      <p:ext uri="{BB962C8B-B14F-4D97-AF65-F5344CB8AC3E}">
        <p14:creationId xmlns:p14="http://schemas.microsoft.com/office/powerpoint/2010/main" val="2432071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1604812" cy="1325563"/>
          </a:xfrm>
        </p:spPr>
        <p:txBody>
          <a:bodyPr anchor="t"/>
          <a:lstStyle/>
          <a:p>
            <a:r>
              <a:rPr lang="en-GB" dirty="0">
                <a:solidFill>
                  <a:srgbClr val="0000A1"/>
                </a:solidFill>
                <a:latin typeface="Abadi" panose="020B0604020104020204" pitchFamily="34" charset="0"/>
              </a:rPr>
              <a:t>I. Data Quality </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Functional data analysis</a:t>
            </a:r>
          </a:p>
        </p:txBody>
      </p:sp>
      <p:sp>
        <p:nvSpPr>
          <p:cNvPr id="3" name="TextBox 2">
            <a:extLst>
              <a:ext uri="{FF2B5EF4-FFF2-40B4-BE49-F238E27FC236}">
                <a16:creationId xmlns:a16="http://schemas.microsoft.com/office/drawing/2014/main" id="{FA0C50A7-335F-4C09-A2CE-BDE87CBE2E58}"/>
              </a:ext>
            </a:extLst>
          </p:cNvPr>
          <p:cNvSpPr txBox="1"/>
          <p:nvPr/>
        </p:nvSpPr>
        <p:spPr>
          <a:xfrm>
            <a:off x="8116951" y="1739693"/>
            <a:ext cx="3919403" cy="4093428"/>
          </a:xfrm>
          <a:prstGeom prst="rect">
            <a:avLst/>
          </a:prstGeom>
          <a:noFill/>
        </p:spPr>
        <p:txBody>
          <a:bodyPr wrap="square" rtlCol="0" anchor="ctr">
            <a:spAutoFit/>
          </a:bodyPr>
          <a:lstStyle/>
          <a:p>
            <a:r>
              <a:rPr lang="en-US" sz="2000" b="1" dirty="0">
                <a:solidFill>
                  <a:srgbClr val="000000"/>
                </a:solidFill>
                <a:effectLst/>
                <a:latin typeface="Calibri" panose="020F0502020204030204" pitchFamily="34" charset="0"/>
              </a:rPr>
              <a:t>IDEA : </a:t>
            </a:r>
            <a:r>
              <a:rPr lang="en-US" sz="2000" dirty="0">
                <a:solidFill>
                  <a:srgbClr val="000000"/>
                </a:solidFill>
                <a:effectLst/>
                <a:latin typeface="Calibri" panose="020F0502020204030204" pitchFamily="34" charset="0"/>
              </a:rPr>
              <a:t>use the </a:t>
            </a:r>
            <a:r>
              <a:rPr lang="en-US" sz="2000" b="1" dirty="0">
                <a:solidFill>
                  <a:srgbClr val="000000"/>
                </a:solidFill>
                <a:effectLst/>
                <a:latin typeface="Calibri" panose="020F0502020204030204" pitchFamily="34" charset="0"/>
              </a:rPr>
              <a:t>amplitude curves </a:t>
            </a:r>
            <a:r>
              <a:rPr lang="en-US" sz="2000" dirty="0">
                <a:solidFill>
                  <a:srgbClr val="000000"/>
                </a:solidFill>
                <a:effectLst/>
                <a:latin typeface="Calibri" panose="020F0502020204030204" pitchFamily="34" charset="0"/>
              </a:rPr>
              <a:t>as explanatory variables (1 point = 1 variable) to predict the quantitative response variables (number of </a:t>
            </a:r>
            <a:r>
              <a:rPr lang="en-US" sz="2000" b="1" dirty="0">
                <a:solidFill>
                  <a:srgbClr val="000000"/>
                </a:solidFill>
                <a:effectLst/>
                <a:latin typeface="Calibri" panose="020F0502020204030204" pitchFamily="34" charset="0"/>
              </a:rPr>
              <a:t>breaks</a:t>
            </a:r>
            <a:r>
              <a:rPr lang="en-US" sz="2000" dirty="0">
                <a:solidFill>
                  <a:srgbClr val="000000"/>
                </a:solidFill>
                <a:effectLst/>
                <a:latin typeface="Calibri" panose="020F0502020204030204" pitchFamily="34" charset="0"/>
              </a:rPr>
              <a:t> and </a:t>
            </a:r>
            <a:r>
              <a:rPr lang="en-US" sz="2000" b="1" dirty="0">
                <a:solidFill>
                  <a:srgbClr val="000000"/>
                </a:solidFill>
                <a:effectLst/>
                <a:latin typeface="Calibri" panose="020F0502020204030204" pitchFamily="34" charset="0"/>
              </a:rPr>
              <a:t>bites</a:t>
            </a:r>
            <a:r>
              <a:rPr lang="en-US" sz="2000" dirty="0">
                <a:solidFill>
                  <a:srgbClr val="000000"/>
                </a:solidFill>
                <a:effectLst/>
                <a:latin typeface="Calibri" panose="020F0502020204030204" pitchFamily="34" charset="0"/>
              </a:rPr>
              <a:t>)</a:t>
            </a:r>
            <a:endParaRPr lang="en-US" sz="2000" dirty="0"/>
          </a:p>
          <a:p>
            <a:r>
              <a:rPr lang="en-US" sz="2000" dirty="0">
                <a:solidFill>
                  <a:srgbClr val="000000"/>
                </a:solidFill>
                <a:effectLst/>
                <a:latin typeface="Calibri" panose="020F0502020204030204" pitchFamily="34" charset="0"/>
              </a:rPr>
              <a:t>Different methods to </a:t>
            </a:r>
            <a:r>
              <a:rPr lang="en-GB" sz="2000" dirty="0">
                <a:solidFill>
                  <a:srgbClr val="000000"/>
                </a:solidFill>
                <a:effectLst/>
                <a:latin typeface="Calibri" panose="020F0502020204030204" pitchFamily="34" charset="0"/>
              </a:rPr>
              <a:t>analyse</a:t>
            </a:r>
            <a:r>
              <a:rPr lang="en-US" sz="2000" dirty="0">
                <a:solidFill>
                  <a:srgbClr val="000000"/>
                </a:solidFill>
                <a:effectLst/>
                <a:latin typeface="Calibri" panose="020F0502020204030204" pitchFamily="34" charset="0"/>
              </a:rPr>
              <a:t> the data, and different parameters to fix</a:t>
            </a:r>
          </a:p>
          <a:p>
            <a:endParaRPr lang="en-US" sz="2000" dirty="0">
              <a:solidFill>
                <a:srgbClr val="000000"/>
              </a:solidFill>
              <a:latin typeface="Calibri" panose="020F0502020204030204" pitchFamily="34" charset="0"/>
            </a:endParaRPr>
          </a:p>
          <a:p>
            <a:endParaRPr lang="en-US" sz="2000" dirty="0">
              <a:solidFill>
                <a:srgbClr val="000000"/>
              </a:solidFill>
              <a:effectLst/>
              <a:latin typeface="Calibri" panose="020F0502020204030204" pitchFamily="34" charset="0"/>
            </a:endParaRPr>
          </a:p>
          <a:p>
            <a:r>
              <a:rPr lang="en-US" sz="2000" b="1" dirty="0">
                <a:solidFill>
                  <a:srgbClr val="000000"/>
                </a:solidFill>
                <a:effectLst/>
                <a:latin typeface="Calibri" panose="020F0502020204030204" pitchFamily="34" charset="0"/>
              </a:rPr>
              <a:t>BUT : </a:t>
            </a:r>
            <a:r>
              <a:rPr lang="en-US" sz="2000" dirty="0">
                <a:solidFill>
                  <a:srgbClr val="000000"/>
                </a:solidFill>
                <a:effectLst/>
                <a:latin typeface="Calibri" panose="020F0502020204030204" pitchFamily="34" charset="0"/>
              </a:rPr>
              <a:t>A response variable doesn’t implicate a special move of the curve at a special point</a:t>
            </a:r>
            <a:endParaRPr lang="en-GB" sz="2000" dirty="0"/>
          </a:p>
        </p:txBody>
      </p:sp>
      <p:grpSp>
        <p:nvGrpSpPr>
          <p:cNvPr id="6" name="Group 5">
            <a:extLst>
              <a:ext uri="{FF2B5EF4-FFF2-40B4-BE49-F238E27FC236}">
                <a16:creationId xmlns:a16="http://schemas.microsoft.com/office/drawing/2014/main" id="{107EFAD7-C904-4C24-AEC1-B528DBD5EAA6}"/>
              </a:ext>
            </a:extLst>
          </p:cNvPr>
          <p:cNvGrpSpPr/>
          <p:nvPr/>
        </p:nvGrpSpPr>
        <p:grpSpPr>
          <a:xfrm>
            <a:off x="0" y="1325563"/>
            <a:ext cx="7913346" cy="4864999"/>
            <a:chOff x="220850" y="2360268"/>
            <a:chExt cx="6848475" cy="3989842"/>
          </a:xfrm>
        </p:grpSpPr>
        <p:pic>
          <p:nvPicPr>
            <p:cNvPr id="1046" name="Picture 22">
              <a:extLst>
                <a:ext uri="{FF2B5EF4-FFF2-40B4-BE49-F238E27FC236}">
                  <a16:creationId xmlns:a16="http://schemas.microsoft.com/office/drawing/2014/main" id="{6CE0B863-4518-423C-B303-08DC9B9972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850" y="2406760"/>
              <a:ext cx="6848475" cy="3943350"/>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a:extLst>
                <a:ext uri="{FF2B5EF4-FFF2-40B4-BE49-F238E27FC236}">
                  <a16:creationId xmlns:a16="http://schemas.microsoft.com/office/drawing/2014/main" id="{C82E1758-D9B9-4068-84E5-2A9940B226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7573" y="2360268"/>
              <a:ext cx="5172075" cy="638175"/>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a:extLst>
                <a:ext uri="{FF2B5EF4-FFF2-40B4-BE49-F238E27FC236}">
                  <a16:creationId xmlns:a16="http://schemas.microsoft.com/office/drawing/2014/main" id="{A446F536-379E-4949-899B-6718E7B849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5562" y="3003096"/>
              <a:ext cx="2727172" cy="941703"/>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Slide Number Placeholder 6">
            <a:extLst>
              <a:ext uri="{FF2B5EF4-FFF2-40B4-BE49-F238E27FC236}">
                <a16:creationId xmlns:a16="http://schemas.microsoft.com/office/drawing/2014/main" id="{6CD70BCA-994A-4696-803A-787A0DA0B91B}"/>
              </a:ext>
            </a:extLst>
          </p:cNvPr>
          <p:cNvSpPr>
            <a:spLocks noGrp="1"/>
          </p:cNvSpPr>
          <p:nvPr>
            <p:ph type="sldNum" sz="quarter" idx="12"/>
          </p:nvPr>
        </p:nvSpPr>
        <p:spPr>
          <a:xfrm>
            <a:off x="8610600" y="6356350"/>
            <a:ext cx="2743200" cy="365125"/>
          </a:xfrm>
        </p:spPr>
        <p:txBody>
          <a:bodyPr/>
          <a:lstStyle/>
          <a:p>
            <a:fld id="{F88CFBEC-FD8C-48E6-AEC4-846090743C72}" type="slidenum">
              <a:rPr lang="fr-FR" smtClean="0"/>
              <a:t>24</a:t>
            </a:fld>
            <a:endParaRPr lang="fr-FR" dirty="0"/>
          </a:p>
        </p:txBody>
      </p:sp>
    </p:spTree>
    <p:extLst>
      <p:ext uri="{BB962C8B-B14F-4D97-AF65-F5344CB8AC3E}">
        <p14:creationId xmlns:p14="http://schemas.microsoft.com/office/powerpoint/2010/main" val="11534202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B. Labelling</a:t>
            </a:r>
          </a:p>
        </p:txBody>
      </p:sp>
      <p:sp>
        <p:nvSpPr>
          <p:cNvPr id="6" name="Slide Number Placeholder 5">
            <a:extLst>
              <a:ext uri="{FF2B5EF4-FFF2-40B4-BE49-F238E27FC236}">
                <a16:creationId xmlns:a16="http://schemas.microsoft.com/office/drawing/2014/main" id="{607A3F96-F882-4733-A852-9DF2A5D54298}"/>
              </a:ext>
            </a:extLst>
          </p:cNvPr>
          <p:cNvSpPr>
            <a:spLocks noGrp="1"/>
          </p:cNvSpPr>
          <p:nvPr>
            <p:ph type="sldNum" sz="quarter" idx="12"/>
          </p:nvPr>
        </p:nvSpPr>
        <p:spPr/>
        <p:txBody>
          <a:bodyPr/>
          <a:lstStyle/>
          <a:p>
            <a:fld id="{F88CFBEC-FD8C-48E6-AEC4-846090743C72}" type="slidenum">
              <a:rPr lang="fr-FR" smtClean="0"/>
              <a:t>25</a:t>
            </a:fld>
            <a:endParaRPr lang="fr-FR"/>
          </a:p>
        </p:txBody>
      </p:sp>
      <p:sp>
        <p:nvSpPr>
          <p:cNvPr id="7" name="TextBox 6">
            <a:extLst>
              <a:ext uri="{FF2B5EF4-FFF2-40B4-BE49-F238E27FC236}">
                <a16:creationId xmlns:a16="http://schemas.microsoft.com/office/drawing/2014/main" id="{E7C2E16F-7611-423F-8BED-BF420B692389}"/>
              </a:ext>
            </a:extLst>
          </p:cNvPr>
          <p:cNvSpPr txBox="1"/>
          <p:nvPr/>
        </p:nvSpPr>
        <p:spPr>
          <a:xfrm>
            <a:off x="8116951" y="1739693"/>
            <a:ext cx="3919403" cy="4093428"/>
          </a:xfrm>
          <a:prstGeom prst="rect">
            <a:avLst/>
          </a:prstGeom>
          <a:noFill/>
        </p:spPr>
        <p:txBody>
          <a:bodyPr wrap="square" rtlCol="0" anchor="ctr">
            <a:spAutoFit/>
          </a:bodyPr>
          <a:lstStyle/>
          <a:p>
            <a:r>
              <a:rPr lang="en-US" sz="2000" b="1" dirty="0">
                <a:solidFill>
                  <a:srgbClr val="000000"/>
                </a:solidFill>
                <a:effectLst/>
                <a:latin typeface="Calibri" panose="020F0502020204030204" pitchFamily="34" charset="0"/>
              </a:rPr>
              <a:t>IDEA : </a:t>
            </a:r>
            <a:r>
              <a:rPr lang="en-US" sz="2000" dirty="0">
                <a:solidFill>
                  <a:srgbClr val="000000"/>
                </a:solidFill>
                <a:effectLst/>
                <a:latin typeface="Calibri" panose="020F0502020204030204" pitchFamily="34" charset="0"/>
              </a:rPr>
              <a:t>use the </a:t>
            </a:r>
            <a:r>
              <a:rPr lang="en-US" sz="2000" b="1" dirty="0">
                <a:solidFill>
                  <a:srgbClr val="000000"/>
                </a:solidFill>
                <a:effectLst/>
                <a:latin typeface="Calibri" panose="020F0502020204030204" pitchFamily="34" charset="0"/>
              </a:rPr>
              <a:t>amplitude curves </a:t>
            </a:r>
            <a:r>
              <a:rPr lang="en-US" sz="2000" dirty="0">
                <a:solidFill>
                  <a:srgbClr val="000000"/>
                </a:solidFill>
                <a:effectLst/>
                <a:latin typeface="Calibri" panose="020F0502020204030204" pitchFamily="34" charset="0"/>
              </a:rPr>
              <a:t>as explanatory variables (1 point = 1 variable) to predict the quantitative response variables (number of </a:t>
            </a:r>
            <a:r>
              <a:rPr lang="en-US" sz="2000" b="1" dirty="0">
                <a:solidFill>
                  <a:srgbClr val="000000"/>
                </a:solidFill>
                <a:effectLst/>
                <a:latin typeface="Calibri" panose="020F0502020204030204" pitchFamily="34" charset="0"/>
              </a:rPr>
              <a:t>breaks</a:t>
            </a:r>
            <a:r>
              <a:rPr lang="en-US" sz="2000" dirty="0">
                <a:solidFill>
                  <a:srgbClr val="000000"/>
                </a:solidFill>
                <a:effectLst/>
                <a:latin typeface="Calibri" panose="020F0502020204030204" pitchFamily="34" charset="0"/>
              </a:rPr>
              <a:t> and </a:t>
            </a:r>
            <a:r>
              <a:rPr lang="en-US" sz="2000" b="1" dirty="0">
                <a:solidFill>
                  <a:srgbClr val="000000"/>
                </a:solidFill>
                <a:effectLst/>
                <a:latin typeface="Calibri" panose="020F0502020204030204" pitchFamily="34" charset="0"/>
              </a:rPr>
              <a:t>bites</a:t>
            </a:r>
            <a:r>
              <a:rPr lang="en-US" sz="2000" dirty="0">
                <a:solidFill>
                  <a:srgbClr val="000000"/>
                </a:solidFill>
                <a:effectLst/>
                <a:latin typeface="Calibri" panose="020F0502020204030204" pitchFamily="34" charset="0"/>
              </a:rPr>
              <a:t>)</a:t>
            </a:r>
            <a:endParaRPr lang="en-US" sz="2000" dirty="0"/>
          </a:p>
          <a:p>
            <a:r>
              <a:rPr lang="en-US" sz="2000" dirty="0">
                <a:solidFill>
                  <a:srgbClr val="000000"/>
                </a:solidFill>
                <a:effectLst/>
                <a:latin typeface="Calibri" panose="020F0502020204030204" pitchFamily="34" charset="0"/>
              </a:rPr>
              <a:t>Different methods to </a:t>
            </a:r>
            <a:r>
              <a:rPr lang="en-GB" sz="2000" dirty="0">
                <a:solidFill>
                  <a:srgbClr val="000000"/>
                </a:solidFill>
                <a:effectLst/>
                <a:latin typeface="Calibri" panose="020F0502020204030204" pitchFamily="34" charset="0"/>
              </a:rPr>
              <a:t>analyse</a:t>
            </a:r>
            <a:r>
              <a:rPr lang="en-US" sz="2000" dirty="0">
                <a:solidFill>
                  <a:srgbClr val="000000"/>
                </a:solidFill>
                <a:effectLst/>
                <a:latin typeface="Calibri" panose="020F0502020204030204" pitchFamily="34" charset="0"/>
              </a:rPr>
              <a:t> the data, and different parameters to fix</a:t>
            </a:r>
          </a:p>
          <a:p>
            <a:endParaRPr lang="en-US" sz="2000" dirty="0">
              <a:solidFill>
                <a:srgbClr val="000000"/>
              </a:solidFill>
              <a:latin typeface="Calibri" panose="020F0502020204030204" pitchFamily="34" charset="0"/>
            </a:endParaRPr>
          </a:p>
          <a:p>
            <a:endParaRPr lang="en-US" sz="2000" dirty="0">
              <a:solidFill>
                <a:srgbClr val="000000"/>
              </a:solidFill>
              <a:effectLst/>
              <a:latin typeface="Calibri" panose="020F0502020204030204" pitchFamily="34" charset="0"/>
            </a:endParaRPr>
          </a:p>
          <a:p>
            <a:r>
              <a:rPr lang="en-US" sz="2000" b="1" dirty="0">
                <a:solidFill>
                  <a:srgbClr val="000000"/>
                </a:solidFill>
                <a:effectLst/>
                <a:latin typeface="Calibri" panose="020F0502020204030204" pitchFamily="34" charset="0"/>
              </a:rPr>
              <a:t>BUT : </a:t>
            </a:r>
            <a:r>
              <a:rPr lang="en-US" sz="2000" dirty="0">
                <a:solidFill>
                  <a:srgbClr val="000000"/>
                </a:solidFill>
                <a:effectLst/>
                <a:latin typeface="Calibri" panose="020F0502020204030204" pitchFamily="34" charset="0"/>
              </a:rPr>
              <a:t>A response variable doesn’t implicate a special move of the curve at a special point</a:t>
            </a:r>
            <a:endParaRPr lang="en-GB" sz="2000" dirty="0"/>
          </a:p>
        </p:txBody>
      </p:sp>
      <p:grpSp>
        <p:nvGrpSpPr>
          <p:cNvPr id="8" name="Group 7">
            <a:extLst>
              <a:ext uri="{FF2B5EF4-FFF2-40B4-BE49-F238E27FC236}">
                <a16:creationId xmlns:a16="http://schemas.microsoft.com/office/drawing/2014/main" id="{D1262086-7687-4449-8C32-E2AC65454613}"/>
              </a:ext>
            </a:extLst>
          </p:cNvPr>
          <p:cNvGrpSpPr/>
          <p:nvPr/>
        </p:nvGrpSpPr>
        <p:grpSpPr>
          <a:xfrm>
            <a:off x="285484" y="1476775"/>
            <a:ext cx="7286570" cy="4998120"/>
            <a:chOff x="223838" y="1723355"/>
            <a:chExt cx="6715125" cy="4632995"/>
          </a:xfrm>
        </p:grpSpPr>
        <p:pic>
          <p:nvPicPr>
            <p:cNvPr id="2054" name="Picture 6">
              <a:extLst>
                <a:ext uri="{FF2B5EF4-FFF2-40B4-BE49-F238E27FC236}">
                  <a16:creationId xmlns:a16="http://schemas.microsoft.com/office/drawing/2014/main" id="{348822B0-A33D-47B5-A218-0A2947C2DC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838" y="1860550"/>
              <a:ext cx="6715125" cy="449580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317D49F2-C399-43BA-8632-D202D49CCD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730" y="1991207"/>
              <a:ext cx="3448050" cy="119062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E9CE7CBB-647B-42E6-ABCF-AC77F8E0CE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5362" y="1723355"/>
              <a:ext cx="5172075" cy="63817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963187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Break detection methodology</a:t>
            </a:r>
          </a:p>
        </p:txBody>
      </p:sp>
      <p:sp>
        <p:nvSpPr>
          <p:cNvPr id="5" name="Slide Number Placeholder 4">
            <a:extLst>
              <a:ext uri="{FF2B5EF4-FFF2-40B4-BE49-F238E27FC236}">
                <a16:creationId xmlns:a16="http://schemas.microsoft.com/office/drawing/2014/main" id="{334241CC-6135-4984-9DCB-AB40C2885725}"/>
              </a:ext>
            </a:extLst>
          </p:cNvPr>
          <p:cNvSpPr>
            <a:spLocks noGrp="1"/>
          </p:cNvSpPr>
          <p:nvPr>
            <p:ph type="sldNum" sz="quarter" idx="12"/>
          </p:nvPr>
        </p:nvSpPr>
        <p:spPr/>
        <p:txBody>
          <a:bodyPr/>
          <a:lstStyle/>
          <a:p>
            <a:fld id="{F88CFBEC-FD8C-48E6-AEC4-846090743C72}" type="slidenum">
              <a:rPr lang="fr-FR" smtClean="0"/>
              <a:t>26</a:t>
            </a:fld>
            <a:endParaRPr lang="fr-FR"/>
          </a:p>
        </p:txBody>
      </p:sp>
      <p:grpSp>
        <p:nvGrpSpPr>
          <p:cNvPr id="23" name="Group 22">
            <a:extLst>
              <a:ext uri="{FF2B5EF4-FFF2-40B4-BE49-F238E27FC236}">
                <a16:creationId xmlns:a16="http://schemas.microsoft.com/office/drawing/2014/main" id="{6F4C0CAA-DD7B-456C-9D54-644967EE5FD9}"/>
              </a:ext>
            </a:extLst>
          </p:cNvPr>
          <p:cNvGrpSpPr/>
          <p:nvPr/>
        </p:nvGrpSpPr>
        <p:grpSpPr>
          <a:xfrm>
            <a:off x="2510587" y="2283911"/>
            <a:ext cx="7507705" cy="365125"/>
            <a:chOff x="2342147" y="1646237"/>
            <a:chExt cx="7507705" cy="365125"/>
          </a:xfrm>
        </p:grpSpPr>
        <p:sp>
          <p:nvSpPr>
            <p:cNvPr id="24" name="Rectangle 23">
              <a:extLst>
                <a:ext uri="{FF2B5EF4-FFF2-40B4-BE49-F238E27FC236}">
                  <a16:creationId xmlns:a16="http://schemas.microsoft.com/office/drawing/2014/main" id="{A967FF42-EF6A-4A0A-BC0C-253F0D84821C}"/>
                </a:ext>
              </a:extLst>
            </p:cNvPr>
            <p:cNvSpPr/>
            <p:nvPr/>
          </p:nvSpPr>
          <p:spPr>
            <a:xfrm>
              <a:off x="2342147" y="1646237"/>
              <a:ext cx="7507705" cy="365125"/>
            </a:xfrm>
            <a:prstGeom prst="rect">
              <a:avLst/>
            </a:prstGeom>
            <a:noFill/>
            <a:ln w="508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a:extLst>
                <a:ext uri="{FF2B5EF4-FFF2-40B4-BE49-F238E27FC236}">
                  <a16:creationId xmlns:a16="http://schemas.microsoft.com/office/drawing/2014/main" id="{53CBC825-D609-4811-B59E-2638E7A422C4}"/>
                </a:ext>
              </a:extLst>
            </p:cNvPr>
            <p:cNvSpPr/>
            <p:nvPr/>
          </p:nvSpPr>
          <p:spPr>
            <a:xfrm>
              <a:off x="2622884" y="1737517"/>
              <a:ext cx="1130969"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25">
              <a:extLst>
                <a:ext uri="{FF2B5EF4-FFF2-40B4-BE49-F238E27FC236}">
                  <a16:creationId xmlns:a16="http://schemas.microsoft.com/office/drawing/2014/main" id="{862DCF3D-EFF8-4811-8725-212D01C4A54F}"/>
                </a:ext>
              </a:extLst>
            </p:cNvPr>
            <p:cNvSpPr/>
            <p:nvPr/>
          </p:nvSpPr>
          <p:spPr>
            <a:xfrm>
              <a:off x="6095999" y="1737517"/>
              <a:ext cx="701843"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a:extLst>
                <a:ext uri="{FF2B5EF4-FFF2-40B4-BE49-F238E27FC236}">
                  <a16:creationId xmlns:a16="http://schemas.microsoft.com/office/drawing/2014/main" id="{53E9C898-F3A1-42FD-94AD-350C5CADAD97}"/>
                </a:ext>
              </a:extLst>
            </p:cNvPr>
            <p:cNvSpPr/>
            <p:nvPr/>
          </p:nvSpPr>
          <p:spPr>
            <a:xfrm>
              <a:off x="7908757" y="1739603"/>
              <a:ext cx="701843" cy="18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4" name="Rectangle 33">
            <a:extLst>
              <a:ext uri="{FF2B5EF4-FFF2-40B4-BE49-F238E27FC236}">
                <a16:creationId xmlns:a16="http://schemas.microsoft.com/office/drawing/2014/main" id="{BEC92F58-2321-470F-8846-08268215B226}"/>
              </a:ext>
            </a:extLst>
          </p:cNvPr>
          <p:cNvSpPr/>
          <p:nvPr/>
        </p:nvSpPr>
        <p:spPr>
          <a:xfrm>
            <a:off x="6098012" y="2023265"/>
            <a:ext cx="425114" cy="932450"/>
          </a:xfrm>
          <a:prstGeom prst="rect">
            <a:avLst/>
          </a:prstGeom>
          <a:noFill/>
          <a:ln w="3810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D446A0C9-7AB3-4FA6-8F0D-0F8A68F9BDCA}"/>
              </a:ext>
            </a:extLst>
          </p:cNvPr>
          <p:cNvSpPr/>
          <p:nvPr/>
        </p:nvSpPr>
        <p:spPr>
          <a:xfrm>
            <a:off x="4116805" y="2027319"/>
            <a:ext cx="425114" cy="932450"/>
          </a:xfrm>
          <a:prstGeom prst="rect">
            <a:avLst/>
          </a:prstGeom>
          <a:noFill/>
          <a:ln w="381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7F61FB67-45EC-4E6A-844E-F500F9D45FFD}"/>
              </a:ext>
            </a:extLst>
          </p:cNvPr>
          <p:cNvSpPr/>
          <p:nvPr/>
        </p:nvSpPr>
        <p:spPr>
          <a:xfrm>
            <a:off x="8279730" y="2000247"/>
            <a:ext cx="425114" cy="932450"/>
          </a:xfrm>
          <a:prstGeom prst="rect">
            <a:avLst/>
          </a:prstGeom>
          <a:noFill/>
          <a:ln w="381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9" name="Straight Arrow Connector 38">
            <a:extLst>
              <a:ext uri="{FF2B5EF4-FFF2-40B4-BE49-F238E27FC236}">
                <a16:creationId xmlns:a16="http://schemas.microsoft.com/office/drawing/2014/main" id="{9F40D90C-574D-4E25-9D55-5C5098892578}"/>
              </a:ext>
            </a:extLst>
          </p:cNvPr>
          <p:cNvCxnSpPr>
            <a:cxnSpLocks/>
            <a:stCxn id="35" idx="2"/>
            <a:endCxn id="41" idx="0"/>
          </p:cNvCxnSpPr>
          <p:nvPr/>
        </p:nvCxnSpPr>
        <p:spPr>
          <a:xfrm flipH="1">
            <a:off x="4325340" y="2959769"/>
            <a:ext cx="4022" cy="57892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FC193742-E8CC-4F37-838C-E24A2EDDDCDB}"/>
              </a:ext>
            </a:extLst>
          </p:cNvPr>
          <p:cNvSpPr txBox="1"/>
          <p:nvPr/>
        </p:nvSpPr>
        <p:spPr>
          <a:xfrm>
            <a:off x="3469091" y="3538689"/>
            <a:ext cx="1712498" cy="1200329"/>
          </a:xfrm>
          <a:prstGeom prst="rect">
            <a:avLst/>
          </a:prstGeom>
          <a:noFill/>
        </p:spPr>
        <p:txBody>
          <a:bodyPr wrap="square" rtlCol="0">
            <a:spAutoFit/>
          </a:bodyPr>
          <a:lstStyle/>
          <a:p>
            <a:pPr algn="ctr"/>
            <a:r>
              <a:rPr lang="en-GB" sz="2400" dirty="0">
                <a:solidFill>
                  <a:schemeClr val="accent6">
                    <a:lumMod val="50000"/>
                  </a:schemeClr>
                </a:solidFill>
              </a:rPr>
              <a:t>Predicted as Background noise</a:t>
            </a:r>
          </a:p>
        </p:txBody>
      </p:sp>
      <p:sp>
        <p:nvSpPr>
          <p:cNvPr id="46" name="TextBox 45">
            <a:extLst>
              <a:ext uri="{FF2B5EF4-FFF2-40B4-BE49-F238E27FC236}">
                <a16:creationId xmlns:a16="http://schemas.microsoft.com/office/drawing/2014/main" id="{A2E72E64-D9A8-42FB-B23F-BAFFD841E85F}"/>
              </a:ext>
            </a:extLst>
          </p:cNvPr>
          <p:cNvSpPr txBox="1"/>
          <p:nvPr/>
        </p:nvSpPr>
        <p:spPr>
          <a:xfrm>
            <a:off x="7724271" y="3657571"/>
            <a:ext cx="1536032" cy="830997"/>
          </a:xfrm>
          <a:prstGeom prst="rect">
            <a:avLst/>
          </a:prstGeom>
          <a:noFill/>
        </p:spPr>
        <p:txBody>
          <a:bodyPr wrap="square" rtlCol="0">
            <a:spAutoFit/>
          </a:bodyPr>
          <a:lstStyle/>
          <a:p>
            <a:pPr algn="ctr"/>
            <a:r>
              <a:rPr lang="en-GB" sz="2400" dirty="0">
                <a:solidFill>
                  <a:schemeClr val="accent2"/>
                </a:solidFill>
              </a:rPr>
              <a:t>Predicted as break</a:t>
            </a:r>
          </a:p>
        </p:txBody>
      </p:sp>
      <p:cxnSp>
        <p:nvCxnSpPr>
          <p:cNvPr id="49" name="Straight Arrow Connector 48">
            <a:extLst>
              <a:ext uri="{FF2B5EF4-FFF2-40B4-BE49-F238E27FC236}">
                <a16:creationId xmlns:a16="http://schemas.microsoft.com/office/drawing/2014/main" id="{C399C7DD-60D2-4123-BC5E-81BA572BC509}"/>
              </a:ext>
            </a:extLst>
          </p:cNvPr>
          <p:cNvCxnSpPr>
            <a:cxnSpLocks/>
            <a:stCxn id="36" idx="2"/>
            <a:endCxn id="46" idx="0"/>
          </p:cNvCxnSpPr>
          <p:nvPr/>
        </p:nvCxnSpPr>
        <p:spPr>
          <a:xfrm>
            <a:off x="8492287" y="2932697"/>
            <a:ext cx="0" cy="72487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EFF50863-6469-4253-982B-95C0B0D4B7F1}"/>
              </a:ext>
            </a:extLst>
          </p:cNvPr>
          <p:cNvCxnSpPr>
            <a:cxnSpLocks/>
            <a:stCxn id="34" idx="2"/>
            <a:endCxn id="60" idx="0"/>
          </p:cNvCxnSpPr>
          <p:nvPr/>
        </p:nvCxnSpPr>
        <p:spPr>
          <a:xfrm>
            <a:off x="6310569" y="2955715"/>
            <a:ext cx="7992" cy="64147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058CE23B-D1EE-4E4D-9801-6F694CF1846E}"/>
              </a:ext>
            </a:extLst>
          </p:cNvPr>
          <p:cNvSpPr txBox="1"/>
          <p:nvPr/>
        </p:nvSpPr>
        <p:spPr>
          <a:xfrm>
            <a:off x="5462312" y="3597186"/>
            <a:ext cx="1712498" cy="830997"/>
          </a:xfrm>
          <a:prstGeom prst="rect">
            <a:avLst/>
          </a:prstGeom>
          <a:noFill/>
        </p:spPr>
        <p:txBody>
          <a:bodyPr wrap="square" rtlCol="0">
            <a:spAutoFit/>
          </a:bodyPr>
          <a:lstStyle/>
          <a:p>
            <a:pPr algn="ctr"/>
            <a:r>
              <a:rPr lang="en-GB" sz="2400" dirty="0">
                <a:solidFill>
                  <a:schemeClr val="accent1"/>
                </a:solidFill>
              </a:rPr>
              <a:t>Contentious prediction</a:t>
            </a:r>
          </a:p>
        </p:txBody>
      </p:sp>
      <p:sp>
        <p:nvSpPr>
          <p:cNvPr id="67" name="Rectangle 66">
            <a:extLst>
              <a:ext uri="{FF2B5EF4-FFF2-40B4-BE49-F238E27FC236}">
                <a16:creationId xmlns:a16="http://schemas.microsoft.com/office/drawing/2014/main" id="{A5E34A4B-3C5A-44FB-9FD0-4143ACE24904}"/>
              </a:ext>
            </a:extLst>
          </p:cNvPr>
          <p:cNvSpPr/>
          <p:nvPr/>
        </p:nvSpPr>
        <p:spPr>
          <a:xfrm>
            <a:off x="764012" y="5171528"/>
            <a:ext cx="425114" cy="932450"/>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TextBox 67">
            <a:extLst>
              <a:ext uri="{FF2B5EF4-FFF2-40B4-BE49-F238E27FC236}">
                <a16:creationId xmlns:a16="http://schemas.microsoft.com/office/drawing/2014/main" id="{AD11B79F-CBE9-475F-8AFF-476B253C04B4}"/>
              </a:ext>
            </a:extLst>
          </p:cNvPr>
          <p:cNvSpPr txBox="1"/>
          <p:nvPr/>
        </p:nvSpPr>
        <p:spPr>
          <a:xfrm>
            <a:off x="1356570" y="5367061"/>
            <a:ext cx="4739430" cy="523220"/>
          </a:xfrm>
          <a:prstGeom prst="rect">
            <a:avLst/>
          </a:prstGeom>
          <a:noFill/>
        </p:spPr>
        <p:txBody>
          <a:bodyPr wrap="square" rtlCol="0">
            <a:spAutoFit/>
          </a:bodyPr>
          <a:lstStyle/>
          <a:p>
            <a:r>
              <a:rPr lang="en-GB" sz="2800" dirty="0"/>
              <a:t>= Frame described by features</a:t>
            </a:r>
          </a:p>
        </p:txBody>
      </p:sp>
    </p:spTree>
    <p:extLst>
      <p:ext uri="{BB962C8B-B14F-4D97-AF65-F5344CB8AC3E}">
        <p14:creationId xmlns:p14="http://schemas.microsoft.com/office/powerpoint/2010/main" val="31341436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normAutofit fontScale="90000"/>
          </a:bodyPr>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Break detection methodology – manual method</a:t>
            </a:r>
          </a:p>
        </p:txBody>
      </p:sp>
      <p:sp>
        <p:nvSpPr>
          <p:cNvPr id="5" name="Slide Number Placeholder 4">
            <a:extLst>
              <a:ext uri="{FF2B5EF4-FFF2-40B4-BE49-F238E27FC236}">
                <a16:creationId xmlns:a16="http://schemas.microsoft.com/office/drawing/2014/main" id="{EAACA15B-F232-4076-87F0-7B4ED3DA5328}"/>
              </a:ext>
            </a:extLst>
          </p:cNvPr>
          <p:cNvSpPr>
            <a:spLocks noGrp="1"/>
          </p:cNvSpPr>
          <p:nvPr>
            <p:ph type="sldNum" sz="quarter" idx="12"/>
          </p:nvPr>
        </p:nvSpPr>
        <p:spPr/>
        <p:txBody>
          <a:bodyPr/>
          <a:lstStyle/>
          <a:p>
            <a:fld id="{F88CFBEC-FD8C-48E6-AEC4-846090743C72}" type="slidenum">
              <a:rPr lang="fr-FR" smtClean="0"/>
              <a:t>27</a:t>
            </a:fld>
            <a:endParaRPr lang="fr-FR"/>
          </a:p>
        </p:txBody>
      </p:sp>
      <p:pic>
        <p:nvPicPr>
          <p:cNvPr id="4098" name="Picture 2">
            <a:extLst>
              <a:ext uri="{FF2B5EF4-FFF2-40B4-BE49-F238E27FC236}">
                <a16:creationId xmlns:a16="http://schemas.microsoft.com/office/drawing/2014/main" id="{BC93178D-95F2-4934-BDD4-BD57C457CA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033" y="1412081"/>
            <a:ext cx="8248650" cy="485775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0948A488-40E2-46D2-AA77-F11F5B46696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142" y="6129823"/>
            <a:ext cx="6198518" cy="81817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150133F-620E-4B29-834F-0B64F78A3A3A}"/>
              </a:ext>
            </a:extLst>
          </p:cNvPr>
          <p:cNvSpPr txBox="1"/>
          <p:nvPr/>
        </p:nvSpPr>
        <p:spPr>
          <a:xfrm>
            <a:off x="8610600" y="2933015"/>
            <a:ext cx="3147761" cy="1815882"/>
          </a:xfrm>
          <a:prstGeom prst="rect">
            <a:avLst/>
          </a:prstGeom>
          <a:noFill/>
        </p:spPr>
        <p:txBody>
          <a:bodyPr wrap="square">
            <a:spAutoFit/>
          </a:bodyPr>
          <a:lstStyle/>
          <a:p>
            <a:r>
              <a:rPr lang="en-US" sz="2800" b="1" dirty="0">
                <a:solidFill>
                  <a:srgbClr val="000000"/>
                </a:solidFill>
                <a:latin typeface="Calibri" panose="020F0502020204030204" pitchFamily="34" charset="0"/>
              </a:rPr>
              <a:t>P</a:t>
            </a:r>
            <a:r>
              <a:rPr lang="en-US" sz="2800" b="1" dirty="0">
                <a:solidFill>
                  <a:srgbClr val="000000"/>
                </a:solidFill>
                <a:effectLst/>
                <a:latin typeface="Calibri" panose="020F0502020204030204" pitchFamily="34" charset="0"/>
              </a:rPr>
              <a:t>roblem</a:t>
            </a:r>
            <a:r>
              <a:rPr lang="en-US" sz="2800" dirty="0">
                <a:solidFill>
                  <a:srgbClr val="000000"/>
                </a:solidFill>
                <a:effectLst/>
                <a:latin typeface="Calibri" panose="020F0502020204030204" pitchFamily="34" charset="0"/>
              </a:rPr>
              <a:t> : can’t predict correctly recordings without any break</a:t>
            </a:r>
            <a:endParaRPr lang="en-US" sz="2800" dirty="0"/>
          </a:p>
        </p:txBody>
      </p:sp>
    </p:spTree>
    <p:extLst>
      <p:ext uri="{BB962C8B-B14F-4D97-AF65-F5344CB8AC3E}">
        <p14:creationId xmlns:p14="http://schemas.microsoft.com/office/powerpoint/2010/main" val="2070305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636295"/>
          </a:xfrm>
        </p:spPr>
        <p:txBody>
          <a:bodyPr anchor="t">
            <a:normAutofit fontScale="90000"/>
          </a:bodyPr>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Break detection methodology - </a:t>
            </a:r>
            <a:r>
              <a:rPr lang="en-US" dirty="0">
                <a:solidFill>
                  <a:srgbClr val="0000A1"/>
                </a:solidFill>
                <a:latin typeface="Abadi" panose="020B0604020104020204" pitchFamily="34" charset="0"/>
              </a:rPr>
              <a:t>application of the random forest model</a:t>
            </a:r>
            <a:endParaRPr lang="en-GB" dirty="0">
              <a:solidFill>
                <a:srgbClr val="0000A1"/>
              </a:solidFill>
              <a:latin typeface="Abadi" panose="020B0604020104020204" pitchFamily="34" charset="0"/>
            </a:endParaRPr>
          </a:p>
        </p:txBody>
      </p:sp>
      <p:sp>
        <p:nvSpPr>
          <p:cNvPr id="5" name="Slide Number Placeholder 4">
            <a:extLst>
              <a:ext uri="{FF2B5EF4-FFF2-40B4-BE49-F238E27FC236}">
                <a16:creationId xmlns:a16="http://schemas.microsoft.com/office/drawing/2014/main" id="{D3C44DD3-0EAD-4878-9C46-9659AA8A314C}"/>
              </a:ext>
            </a:extLst>
          </p:cNvPr>
          <p:cNvSpPr>
            <a:spLocks noGrp="1"/>
          </p:cNvSpPr>
          <p:nvPr>
            <p:ph type="sldNum" sz="quarter" idx="12"/>
          </p:nvPr>
        </p:nvSpPr>
        <p:spPr/>
        <p:txBody>
          <a:bodyPr/>
          <a:lstStyle/>
          <a:p>
            <a:fld id="{F88CFBEC-FD8C-48E6-AEC4-846090743C72}" type="slidenum">
              <a:rPr lang="fr-FR" smtClean="0"/>
              <a:t>28</a:t>
            </a:fld>
            <a:endParaRPr lang="fr-FR"/>
          </a:p>
        </p:txBody>
      </p:sp>
      <p:pic>
        <p:nvPicPr>
          <p:cNvPr id="4" name="Image 3">
            <a:extLst>
              <a:ext uri="{FF2B5EF4-FFF2-40B4-BE49-F238E27FC236}">
                <a16:creationId xmlns:a16="http://schemas.microsoft.com/office/drawing/2014/main" id="{91EB0578-F412-4CC2-BF82-24F939522DE7}"/>
              </a:ext>
            </a:extLst>
          </p:cNvPr>
          <p:cNvPicPr>
            <a:picLocks noChangeAspect="1"/>
          </p:cNvPicPr>
          <p:nvPr/>
        </p:nvPicPr>
        <p:blipFill>
          <a:blip r:embed="rId3"/>
          <a:stretch>
            <a:fillRect/>
          </a:stretch>
        </p:blipFill>
        <p:spPr>
          <a:xfrm>
            <a:off x="416744" y="2041070"/>
            <a:ext cx="11358512" cy="2775860"/>
          </a:xfrm>
          <a:prstGeom prst="rect">
            <a:avLst/>
          </a:prstGeom>
        </p:spPr>
      </p:pic>
    </p:spTree>
    <p:extLst>
      <p:ext uri="{BB962C8B-B14F-4D97-AF65-F5344CB8AC3E}">
        <p14:creationId xmlns:p14="http://schemas.microsoft.com/office/powerpoint/2010/main" val="20965753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636295"/>
          </a:xfrm>
        </p:spPr>
        <p:txBody>
          <a:bodyPr anchor="t">
            <a:normAutofit fontScale="90000"/>
          </a:bodyPr>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C. Break detection methodology - </a:t>
            </a:r>
            <a:r>
              <a:rPr lang="en-US" dirty="0">
                <a:solidFill>
                  <a:srgbClr val="0000A1"/>
                </a:solidFill>
                <a:latin typeface="Abadi" panose="020B0604020104020204" pitchFamily="34" charset="0"/>
              </a:rPr>
              <a:t>application of the random forest model</a:t>
            </a:r>
            <a:endParaRPr lang="en-GB" dirty="0">
              <a:solidFill>
                <a:srgbClr val="0000A1"/>
              </a:solidFill>
              <a:latin typeface="Abadi" panose="020B0604020104020204" pitchFamily="34" charset="0"/>
            </a:endParaRPr>
          </a:p>
        </p:txBody>
      </p:sp>
      <p:sp>
        <p:nvSpPr>
          <p:cNvPr id="5" name="Slide Number Placeholder 4">
            <a:extLst>
              <a:ext uri="{FF2B5EF4-FFF2-40B4-BE49-F238E27FC236}">
                <a16:creationId xmlns:a16="http://schemas.microsoft.com/office/drawing/2014/main" id="{D3C44DD3-0EAD-4878-9C46-9659AA8A314C}"/>
              </a:ext>
            </a:extLst>
          </p:cNvPr>
          <p:cNvSpPr>
            <a:spLocks noGrp="1"/>
          </p:cNvSpPr>
          <p:nvPr>
            <p:ph type="sldNum" sz="quarter" idx="12"/>
          </p:nvPr>
        </p:nvSpPr>
        <p:spPr/>
        <p:txBody>
          <a:bodyPr/>
          <a:lstStyle/>
          <a:p>
            <a:fld id="{F88CFBEC-FD8C-48E6-AEC4-846090743C72}" type="slidenum">
              <a:rPr lang="fr-FR" smtClean="0"/>
              <a:t>29</a:t>
            </a:fld>
            <a:endParaRPr lang="fr-FR"/>
          </a:p>
        </p:txBody>
      </p:sp>
      <p:pic>
        <p:nvPicPr>
          <p:cNvPr id="7" name="Picture 6">
            <a:extLst>
              <a:ext uri="{FF2B5EF4-FFF2-40B4-BE49-F238E27FC236}">
                <a16:creationId xmlns:a16="http://schemas.microsoft.com/office/drawing/2014/main" id="{D0232111-86E6-41B7-8599-47764E202512}"/>
              </a:ext>
            </a:extLst>
          </p:cNvPr>
          <p:cNvPicPr>
            <a:picLocks noChangeAspect="1"/>
          </p:cNvPicPr>
          <p:nvPr/>
        </p:nvPicPr>
        <p:blipFill>
          <a:blip r:embed="rId3"/>
          <a:stretch>
            <a:fillRect/>
          </a:stretch>
        </p:blipFill>
        <p:spPr>
          <a:xfrm>
            <a:off x="223085" y="1636295"/>
            <a:ext cx="4743450" cy="1466850"/>
          </a:xfrm>
          <a:prstGeom prst="rect">
            <a:avLst/>
          </a:prstGeom>
        </p:spPr>
      </p:pic>
      <p:sp>
        <p:nvSpPr>
          <p:cNvPr id="8" name="TextBox 7">
            <a:extLst>
              <a:ext uri="{FF2B5EF4-FFF2-40B4-BE49-F238E27FC236}">
                <a16:creationId xmlns:a16="http://schemas.microsoft.com/office/drawing/2014/main" id="{CE166655-E6F8-48B7-A8BE-1E49AAF0817B}"/>
              </a:ext>
            </a:extLst>
          </p:cNvPr>
          <p:cNvSpPr txBox="1"/>
          <p:nvPr/>
        </p:nvSpPr>
        <p:spPr>
          <a:xfrm>
            <a:off x="317836" y="3308279"/>
            <a:ext cx="4271211" cy="2862322"/>
          </a:xfrm>
          <a:prstGeom prst="rect">
            <a:avLst/>
          </a:prstGeom>
          <a:noFill/>
        </p:spPr>
        <p:txBody>
          <a:bodyPr wrap="square" rtlCol="0">
            <a:spAutoFit/>
          </a:bodyPr>
          <a:lstStyle/>
          <a:p>
            <a:r>
              <a:rPr lang="en-US" sz="1800" dirty="0">
                <a:solidFill>
                  <a:srgbClr val="000000"/>
                </a:solidFill>
                <a:effectLst/>
                <a:latin typeface="Calibri" panose="020F0502020204030204" pitchFamily="34" charset="0"/>
              </a:rPr>
              <a:t>Going through the entire sample through frames, and using the random forest model to predict the probability for the </a:t>
            </a:r>
            <a:r>
              <a:rPr lang="en-US" sz="1800" dirty="0" err="1">
                <a:solidFill>
                  <a:srgbClr val="000000"/>
                </a:solidFill>
                <a:effectLst/>
                <a:latin typeface="Calibri" panose="020F0502020204030204" pitchFamily="34" charset="0"/>
              </a:rPr>
              <a:t>fram</a:t>
            </a:r>
            <a:r>
              <a:rPr lang="en-US" sz="1800" dirty="0">
                <a:solidFill>
                  <a:srgbClr val="000000"/>
                </a:solidFill>
                <a:effectLst/>
                <a:latin typeface="Calibri" panose="020F0502020204030204" pitchFamily="34" charset="0"/>
              </a:rPr>
              <a:t> of being an event or not</a:t>
            </a:r>
            <a:endParaRPr lang="en-US" dirty="0"/>
          </a:p>
          <a:p>
            <a:r>
              <a:rPr lang="en-US" dirty="0"/>
              <a:t> </a:t>
            </a:r>
          </a:p>
          <a:p>
            <a:r>
              <a:rPr lang="en-US" sz="1800" dirty="0">
                <a:solidFill>
                  <a:srgbClr val="000000"/>
                </a:solidFill>
                <a:effectLst/>
                <a:latin typeface="Calibri" panose="020F0502020204030204" pitchFamily="34" charset="0"/>
              </a:rPr>
              <a:t>Then finding an optimal probability limit (probability of being an event) and distance between 2 peaks to count the total number of peaks</a:t>
            </a:r>
            <a:endParaRPr lang="en-US" dirty="0"/>
          </a:p>
          <a:p>
            <a:endParaRPr lang="en-GB" dirty="0"/>
          </a:p>
        </p:txBody>
      </p:sp>
      <p:pic>
        <p:nvPicPr>
          <p:cNvPr id="5126" name="Picture 6">
            <a:extLst>
              <a:ext uri="{FF2B5EF4-FFF2-40B4-BE49-F238E27FC236}">
                <a16:creationId xmlns:a16="http://schemas.microsoft.com/office/drawing/2014/main" id="{D401ADE9-06DB-4A13-B010-C4BA10FC25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83592" y="1934160"/>
            <a:ext cx="6991350" cy="4124325"/>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a:extLst>
              <a:ext uri="{FF2B5EF4-FFF2-40B4-BE49-F238E27FC236}">
                <a16:creationId xmlns:a16="http://schemas.microsoft.com/office/drawing/2014/main" id="{3FE7C752-487E-4A57-B18C-31F23D2047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37872" y="6263619"/>
            <a:ext cx="1457325" cy="36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6238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F93D3364-5E9D-49C4-BF4F-1DE36938CD89}"/>
              </a:ext>
            </a:extLst>
          </p:cNvPr>
          <p:cNvSpPr txBox="1">
            <a:spLocks/>
          </p:cNvSpPr>
          <p:nvPr/>
        </p:nvSpPr>
        <p:spPr>
          <a:xfrm>
            <a:off x="0" y="0"/>
            <a:ext cx="10515600" cy="132556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0000A1"/>
                </a:solidFill>
                <a:latin typeface="Abadi" panose="020B0604020104020204" pitchFamily="34" charset="0"/>
              </a:rPr>
              <a:t>Issues</a:t>
            </a:r>
          </a:p>
        </p:txBody>
      </p:sp>
      <p:sp>
        <p:nvSpPr>
          <p:cNvPr id="8" name="Espace réservé du contenu 7">
            <a:extLst>
              <a:ext uri="{FF2B5EF4-FFF2-40B4-BE49-F238E27FC236}">
                <a16:creationId xmlns:a16="http://schemas.microsoft.com/office/drawing/2014/main" id="{BCE7FED1-56EE-46F5-B2AC-67453901D00C}"/>
              </a:ext>
            </a:extLst>
          </p:cNvPr>
          <p:cNvSpPr>
            <a:spLocks noGrp="1"/>
          </p:cNvSpPr>
          <p:nvPr>
            <p:ph idx="1"/>
          </p:nvPr>
        </p:nvSpPr>
        <p:spPr>
          <a:xfrm>
            <a:off x="838200" y="1325563"/>
            <a:ext cx="10515600" cy="4646029"/>
          </a:xfrm>
        </p:spPr>
        <p:txBody>
          <a:bodyPr anchor="ctr">
            <a:normAutofit/>
          </a:bodyPr>
          <a:lstStyle/>
          <a:p>
            <a:r>
              <a:rPr lang="en-US" sz="3600" dirty="0"/>
              <a:t>Does the data acquisition method allow enough data quality for event counting ?</a:t>
            </a:r>
          </a:p>
          <a:p>
            <a:endParaRPr lang="en-US" sz="3600" dirty="0"/>
          </a:p>
          <a:p>
            <a:r>
              <a:rPr lang="en-US" sz="3600" dirty="0"/>
              <a:t>Does audio data allow the detection of this kind of events?</a:t>
            </a:r>
          </a:p>
        </p:txBody>
      </p:sp>
      <p:sp>
        <p:nvSpPr>
          <p:cNvPr id="3" name="Slide Number Placeholder 2">
            <a:extLst>
              <a:ext uri="{FF2B5EF4-FFF2-40B4-BE49-F238E27FC236}">
                <a16:creationId xmlns:a16="http://schemas.microsoft.com/office/drawing/2014/main" id="{5A4F296B-99FE-4F50-8900-5E9FC2C20E64}"/>
              </a:ext>
            </a:extLst>
          </p:cNvPr>
          <p:cNvSpPr>
            <a:spLocks noGrp="1"/>
          </p:cNvSpPr>
          <p:nvPr>
            <p:ph type="sldNum" sz="quarter" idx="12"/>
          </p:nvPr>
        </p:nvSpPr>
        <p:spPr/>
        <p:txBody>
          <a:bodyPr/>
          <a:lstStyle/>
          <a:p>
            <a:fld id="{F88CFBEC-FD8C-48E6-AEC4-846090743C72}" type="slidenum">
              <a:rPr lang="fr-FR" smtClean="0"/>
              <a:t>3</a:t>
            </a:fld>
            <a:endParaRPr lang="fr-FR"/>
          </a:p>
        </p:txBody>
      </p:sp>
    </p:spTree>
    <p:extLst>
      <p:ext uri="{BB962C8B-B14F-4D97-AF65-F5344CB8AC3E}">
        <p14:creationId xmlns:p14="http://schemas.microsoft.com/office/powerpoint/2010/main" val="2760361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3D507229-6663-4BD8-9EF7-C5CAC36CC7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6413" y="1285875"/>
            <a:ext cx="8639175" cy="428625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F097A0B8-0B25-4EE8-B7FF-E99F9386642C}"/>
              </a:ext>
            </a:extLst>
          </p:cNvPr>
          <p:cNvSpPr>
            <a:spLocks noGrp="1"/>
          </p:cNvSpPr>
          <p:nvPr>
            <p:ph type="sldNum" sz="quarter" idx="12"/>
          </p:nvPr>
        </p:nvSpPr>
        <p:spPr/>
        <p:txBody>
          <a:bodyPr/>
          <a:lstStyle/>
          <a:p>
            <a:fld id="{F88CFBEC-FD8C-48E6-AEC4-846090743C72}" type="slidenum">
              <a:rPr lang="fr-FR" smtClean="0"/>
              <a:t>30</a:t>
            </a:fld>
            <a:endParaRPr lang="fr-FR"/>
          </a:p>
        </p:txBody>
      </p:sp>
    </p:spTree>
    <p:extLst>
      <p:ext uri="{BB962C8B-B14F-4D97-AF65-F5344CB8AC3E}">
        <p14:creationId xmlns:p14="http://schemas.microsoft.com/office/powerpoint/2010/main" val="2692911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F93D3364-5E9D-49C4-BF4F-1DE36938CD89}"/>
              </a:ext>
            </a:extLst>
          </p:cNvPr>
          <p:cNvSpPr txBox="1">
            <a:spLocks/>
          </p:cNvSpPr>
          <p:nvPr/>
        </p:nvSpPr>
        <p:spPr>
          <a:xfrm>
            <a:off x="0" y="0"/>
            <a:ext cx="10515600" cy="132556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0000A1"/>
                </a:solidFill>
                <a:latin typeface="Abadi" panose="020B0604020104020204" pitchFamily="34" charset="0"/>
              </a:rPr>
              <a:t>Overview </a:t>
            </a:r>
          </a:p>
        </p:txBody>
      </p:sp>
      <p:sp>
        <p:nvSpPr>
          <p:cNvPr id="8" name="Espace réservé du contenu 7">
            <a:extLst>
              <a:ext uri="{FF2B5EF4-FFF2-40B4-BE49-F238E27FC236}">
                <a16:creationId xmlns:a16="http://schemas.microsoft.com/office/drawing/2014/main" id="{BCE7FED1-56EE-46F5-B2AC-67453901D00C}"/>
              </a:ext>
            </a:extLst>
          </p:cNvPr>
          <p:cNvSpPr>
            <a:spLocks noGrp="1"/>
          </p:cNvSpPr>
          <p:nvPr>
            <p:ph idx="1"/>
          </p:nvPr>
        </p:nvSpPr>
        <p:spPr>
          <a:xfrm>
            <a:off x="838200" y="1400208"/>
            <a:ext cx="10515600" cy="4351338"/>
          </a:xfrm>
        </p:spPr>
        <p:txBody>
          <a:bodyPr anchor="ctr">
            <a:normAutofit/>
          </a:bodyPr>
          <a:lstStyle/>
          <a:p>
            <a:pPr marL="0" indent="0">
              <a:buNone/>
            </a:pPr>
            <a:r>
              <a:rPr lang="en-US" sz="3600" dirty="0"/>
              <a:t>I – Usability of Mars data</a:t>
            </a:r>
          </a:p>
          <a:p>
            <a:pPr marL="0" indent="0">
              <a:buNone/>
            </a:pPr>
            <a:endParaRPr lang="en-US" sz="3600" dirty="0"/>
          </a:p>
          <a:p>
            <a:pPr marL="0" indent="0">
              <a:buNone/>
            </a:pPr>
            <a:r>
              <a:rPr lang="en-US" sz="3600" dirty="0"/>
              <a:t>II –  Event counting from audio recordings</a:t>
            </a:r>
          </a:p>
        </p:txBody>
      </p:sp>
      <p:sp>
        <p:nvSpPr>
          <p:cNvPr id="3" name="Slide Number Placeholder 2">
            <a:extLst>
              <a:ext uri="{FF2B5EF4-FFF2-40B4-BE49-F238E27FC236}">
                <a16:creationId xmlns:a16="http://schemas.microsoft.com/office/drawing/2014/main" id="{BBB9CDB3-277B-4C64-868A-CC8A6077BD3F}"/>
              </a:ext>
            </a:extLst>
          </p:cNvPr>
          <p:cNvSpPr>
            <a:spLocks noGrp="1"/>
          </p:cNvSpPr>
          <p:nvPr>
            <p:ph type="sldNum" sz="quarter" idx="12"/>
          </p:nvPr>
        </p:nvSpPr>
        <p:spPr/>
        <p:txBody>
          <a:bodyPr/>
          <a:lstStyle/>
          <a:p>
            <a:fld id="{F88CFBEC-FD8C-48E6-AEC4-846090743C72}" type="slidenum">
              <a:rPr lang="fr-FR" smtClean="0"/>
              <a:t>4</a:t>
            </a:fld>
            <a:endParaRPr lang="fr-FR"/>
          </a:p>
        </p:txBody>
      </p:sp>
    </p:spTree>
    <p:extLst>
      <p:ext uri="{BB962C8B-B14F-4D97-AF65-F5344CB8AC3E}">
        <p14:creationId xmlns:p14="http://schemas.microsoft.com/office/powerpoint/2010/main" val="1004576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F93D3364-5E9D-49C4-BF4F-1DE36938CD89}"/>
              </a:ext>
            </a:extLst>
          </p:cNvPr>
          <p:cNvSpPr txBox="1">
            <a:spLocks/>
          </p:cNvSpPr>
          <p:nvPr/>
        </p:nvSpPr>
        <p:spPr>
          <a:xfrm>
            <a:off x="0" y="0"/>
            <a:ext cx="10515600" cy="132556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0000A1"/>
                </a:solidFill>
                <a:latin typeface="Abadi" panose="020B0604020104020204" pitchFamily="34" charset="0"/>
              </a:rPr>
              <a:t>I. </a:t>
            </a:r>
            <a:r>
              <a:rPr lang="en-US" dirty="0">
                <a:solidFill>
                  <a:srgbClr val="0000A1"/>
                </a:solidFill>
                <a:latin typeface="Abadi" panose="020B0604020104020204" pitchFamily="34" charset="0"/>
              </a:rPr>
              <a:t>Usability of Mars data</a:t>
            </a:r>
            <a:endParaRPr lang="en-GB" dirty="0">
              <a:solidFill>
                <a:srgbClr val="0000A1"/>
              </a:solidFill>
              <a:latin typeface="Abadi" panose="020B0604020104020204" pitchFamily="34" charset="0"/>
            </a:endParaRPr>
          </a:p>
          <a:p>
            <a:r>
              <a:rPr lang="en-GB" dirty="0">
                <a:solidFill>
                  <a:srgbClr val="0000A1"/>
                </a:solidFill>
                <a:latin typeface="Abadi" panose="020B0604020104020204" pitchFamily="34" charset="0"/>
              </a:rPr>
              <a:t>	A. Data presentation</a:t>
            </a:r>
          </a:p>
        </p:txBody>
      </p:sp>
      <p:sp>
        <p:nvSpPr>
          <p:cNvPr id="4" name="Slide Number Placeholder 3">
            <a:extLst>
              <a:ext uri="{FF2B5EF4-FFF2-40B4-BE49-F238E27FC236}">
                <a16:creationId xmlns:a16="http://schemas.microsoft.com/office/drawing/2014/main" id="{CBE85CFC-D609-4C67-9245-6A24C5E9CF54}"/>
              </a:ext>
            </a:extLst>
          </p:cNvPr>
          <p:cNvSpPr>
            <a:spLocks noGrp="1"/>
          </p:cNvSpPr>
          <p:nvPr>
            <p:ph type="sldNum" sz="quarter" idx="12"/>
          </p:nvPr>
        </p:nvSpPr>
        <p:spPr/>
        <p:txBody>
          <a:bodyPr/>
          <a:lstStyle/>
          <a:p>
            <a:fld id="{F88CFBEC-FD8C-48E6-AEC4-846090743C72}" type="slidenum">
              <a:rPr lang="fr-FR" smtClean="0"/>
              <a:t>5</a:t>
            </a:fld>
            <a:endParaRPr lang="fr-FR"/>
          </a:p>
        </p:txBody>
      </p:sp>
      <p:sp>
        <p:nvSpPr>
          <p:cNvPr id="10" name="Rectangle: Rounded Corners 9">
            <a:extLst>
              <a:ext uri="{FF2B5EF4-FFF2-40B4-BE49-F238E27FC236}">
                <a16:creationId xmlns:a16="http://schemas.microsoft.com/office/drawing/2014/main" id="{5FA91266-3B67-41AD-B506-83CE539439C2}"/>
              </a:ext>
            </a:extLst>
          </p:cNvPr>
          <p:cNvSpPr/>
          <p:nvPr/>
        </p:nvSpPr>
        <p:spPr>
          <a:xfrm>
            <a:off x="1031699" y="3396395"/>
            <a:ext cx="2743199" cy="823511"/>
          </a:xfrm>
          <a:prstGeom prst="roundRect">
            <a:avLst/>
          </a:prstGeom>
          <a:pattFill prst="ltDnDiag">
            <a:fgClr>
              <a:srgbClr val="E1E1FF"/>
            </a:fgClr>
            <a:bgClr>
              <a:srgbClr val="F8F8F8"/>
            </a:bgClr>
          </a:pattFill>
          <a:ln>
            <a:solidFill>
              <a:srgbClr val="E1E1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ysClr val="windowText" lastClr="000000"/>
                </a:solidFill>
              </a:rPr>
              <a:t>Experiment info's</a:t>
            </a:r>
          </a:p>
        </p:txBody>
      </p:sp>
      <p:sp>
        <p:nvSpPr>
          <p:cNvPr id="11" name="Rectangle: Rounded Corners 10">
            <a:extLst>
              <a:ext uri="{FF2B5EF4-FFF2-40B4-BE49-F238E27FC236}">
                <a16:creationId xmlns:a16="http://schemas.microsoft.com/office/drawing/2014/main" id="{EB2E385A-2EC5-4F8B-A0AA-ACD374BF2ED5}"/>
              </a:ext>
            </a:extLst>
          </p:cNvPr>
          <p:cNvSpPr/>
          <p:nvPr/>
        </p:nvSpPr>
        <p:spPr>
          <a:xfrm>
            <a:off x="4821150" y="3396395"/>
            <a:ext cx="2743199" cy="823511"/>
          </a:xfrm>
          <a:prstGeom prst="roundRect">
            <a:avLst/>
          </a:prstGeom>
          <a:pattFill prst="ltDnDiag">
            <a:fgClr>
              <a:srgbClr val="E1E1FF"/>
            </a:fgClr>
            <a:bgClr>
              <a:srgbClr val="F8F8F8"/>
            </a:bgClr>
          </a:pattFill>
          <a:ln>
            <a:solidFill>
              <a:srgbClr val="E1E1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Recording</a:t>
            </a:r>
          </a:p>
        </p:txBody>
      </p:sp>
      <p:sp>
        <p:nvSpPr>
          <p:cNvPr id="12" name="Rectangle: Rounded Corners 11">
            <a:extLst>
              <a:ext uri="{FF2B5EF4-FFF2-40B4-BE49-F238E27FC236}">
                <a16:creationId xmlns:a16="http://schemas.microsoft.com/office/drawing/2014/main" id="{656AE38E-C07A-45DC-9A87-CA04A493A6C2}"/>
              </a:ext>
            </a:extLst>
          </p:cNvPr>
          <p:cNvSpPr/>
          <p:nvPr/>
        </p:nvSpPr>
        <p:spPr>
          <a:xfrm>
            <a:off x="8610601" y="3396395"/>
            <a:ext cx="2743199" cy="823511"/>
          </a:xfrm>
          <a:prstGeom prst="roundRect">
            <a:avLst/>
          </a:prstGeom>
          <a:pattFill prst="ltDnDiag">
            <a:fgClr>
              <a:srgbClr val="E1E1FF"/>
            </a:fgClr>
            <a:bgClr>
              <a:srgbClr val="F8F8F8"/>
            </a:bgClr>
          </a:pattFill>
          <a:ln>
            <a:solidFill>
              <a:srgbClr val="E1E1F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Responses</a:t>
            </a:r>
            <a:endParaRPr lang="en-GB" dirty="0"/>
          </a:p>
        </p:txBody>
      </p:sp>
      <p:sp>
        <p:nvSpPr>
          <p:cNvPr id="13" name="TextBox 12">
            <a:extLst>
              <a:ext uri="{FF2B5EF4-FFF2-40B4-BE49-F238E27FC236}">
                <a16:creationId xmlns:a16="http://schemas.microsoft.com/office/drawing/2014/main" id="{23FCE54B-B0FA-4740-BB80-ED9357AA0DB5}"/>
              </a:ext>
            </a:extLst>
          </p:cNvPr>
          <p:cNvSpPr txBox="1"/>
          <p:nvPr/>
        </p:nvSpPr>
        <p:spPr>
          <a:xfrm>
            <a:off x="1031699" y="4615858"/>
            <a:ext cx="2743199" cy="1200329"/>
          </a:xfrm>
          <a:prstGeom prst="rect">
            <a:avLst/>
          </a:prstGeom>
          <a:noFill/>
        </p:spPr>
        <p:txBody>
          <a:bodyPr wrap="square" rtlCol="0">
            <a:spAutoFit/>
          </a:bodyPr>
          <a:lstStyle/>
          <a:p>
            <a:pPr marL="285750" indent="-285750">
              <a:buFont typeface="Arial" panose="020B0604020202020204" pitchFamily="34" charset="0"/>
              <a:buChar char="•"/>
            </a:pPr>
            <a:r>
              <a:rPr lang="en-GB" dirty="0"/>
              <a:t>Cat name</a:t>
            </a:r>
          </a:p>
          <a:p>
            <a:pPr marL="285750" indent="-285750">
              <a:buFont typeface="Arial" panose="020B0604020202020204" pitchFamily="34" charset="0"/>
              <a:buChar char="•"/>
            </a:pPr>
            <a:r>
              <a:rPr lang="en-GB" dirty="0"/>
              <a:t>Diet</a:t>
            </a:r>
          </a:p>
          <a:p>
            <a:pPr marL="285750" indent="-285750">
              <a:buFont typeface="Arial" panose="020B0604020202020204" pitchFamily="34" charset="0"/>
              <a:buChar char="•"/>
            </a:pPr>
            <a:r>
              <a:rPr lang="en-GB" dirty="0"/>
              <a:t>Kibble</a:t>
            </a:r>
          </a:p>
          <a:p>
            <a:pPr marL="285750" indent="-285750">
              <a:buFont typeface="Arial" panose="020B0604020202020204" pitchFamily="34" charset="0"/>
              <a:buChar char="•"/>
            </a:pPr>
            <a:r>
              <a:rPr lang="en-GB" dirty="0"/>
              <a:t>Session</a:t>
            </a:r>
          </a:p>
        </p:txBody>
      </p:sp>
      <p:sp>
        <p:nvSpPr>
          <p:cNvPr id="14" name="TextBox 13">
            <a:extLst>
              <a:ext uri="{FF2B5EF4-FFF2-40B4-BE49-F238E27FC236}">
                <a16:creationId xmlns:a16="http://schemas.microsoft.com/office/drawing/2014/main" id="{F05A4BE7-76BD-4E7B-861E-5CFFE1CDF62F}"/>
              </a:ext>
            </a:extLst>
          </p:cNvPr>
          <p:cNvSpPr txBox="1"/>
          <p:nvPr/>
        </p:nvSpPr>
        <p:spPr>
          <a:xfrm>
            <a:off x="4821150" y="4612398"/>
            <a:ext cx="2743199" cy="1200329"/>
          </a:xfrm>
          <a:prstGeom prst="rect">
            <a:avLst/>
          </a:prstGeom>
          <a:noFill/>
        </p:spPr>
        <p:txBody>
          <a:bodyPr wrap="square" rtlCol="0">
            <a:spAutoFit/>
          </a:bodyPr>
          <a:lstStyle/>
          <a:p>
            <a:pPr algn="ctr"/>
            <a:r>
              <a:rPr lang="en-GB" dirty="0"/>
              <a:t>Amplitude values</a:t>
            </a:r>
          </a:p>
          <a:p>
            <a:pPr algn="ctr"/>
            <a:r>
              <a:rPr lang="en-GB" dirty="0"/>
              <a:t>25 seconds x 44,1kHz</a:t>
            </a:r>
          </a:p>
          <a:p>
            <a:pPr algn="ctr"/>
            <a:r>
              <a:rPr lang="en-GB" dirty="0"/>
              <a:t>=</a:t>
            </a:r>
          </a:p>
          <a:p>
            <a:pPr algn="ctr"/>
            <a:r>
              <a:rPr lang="en-GB" dirty="0"/>
              <a:t>1,1 million variables</a:t>
            </a:r>
          </a:p>
        </p:txBody>
      </p:sp>
      <p:sp>
        <p:nvSpPr>
          <p:cNvPr id="15" name="TextBox 14">
            <a:extLst>
              <a:ext uri="{FF2B5EF4-FFF2-40B4-BE49-F238E27FC236}">
                <a16:creationId xmlns:a16="http://schemas.microsoft.com/office/drawing/2014/main" id="{5CF1BA27-2363-481B-8FFF-C38B82111EA9}"/>
              </a:ext>
            </a:extLst>
          </p:cNvPr>
          <p:cNvSpPr txBox="1"/>
          <p:nvPr/>
        </p:nvSpPr>
        <p:spPr>
          <a:xfrm>
            <a:off x="8610601" y="4612398"/>
            <a:ext cx="2743199" cy="646331"/>
          </a:xfrm>
          <a:prstGeom prst="rect">
            <a:avLst/>
          </a:prstGeom>
          <a:noFill/>
        </p:spPr>
        <p:txBody>
          <a:bodyPr wrap="square" rtlCol="0">
            <a:spAutoFit/>
          </a:bodyPr>
          <a:lstStyle/>
          <a:p>
            <a:pPr marL="285750" indent="-285750">
              <a:buFont typeface="Arial" panose="020B0604020202020204" pitchFamily="34" charset="0"/>
              <a:buChar char="•"/>
            </a:pPr>
            <a:r>
              <a:rPr lang="en-GB" dirty="0"/>
              <a:t>Number of breaks</a:t>
            </a:r>
          </a:p>
          <a:p>
            <a:pPr marL="285750" indent="-285750">
              <a:buFont typeface="Arial" panose="020B0604020202020204" pitchFamily="34" charset="0"/>
              <a:buChar char="•"/>
            </a:pPr>
            <a:r>
              <a:rPr lang="en-GB" dirty="0"/>
              <a:t>Number of bites</a:t>
            </a:r>
          </a:p>
        </p:txBody>
      </p:sp>
      <p:sp>
        <p:nvSpPr>
          <p:cNvPr id="17" name="Rectangle: Rounded Corners 16">
            <a:extLst>
              <a:ext uri="{FF2B5EF4-FFF2-40B4-BE49-F238E27FC236}">
                <a16:creationId xmlns:a16="http://schemas.microsoft.com/office/drawing/2014/main" id="{52F37B0A-A203-428D-8826-E61DFA800F91}"/>
              </a:ext>
            </a:extLst>
          </p:cNvPr>
          <p:cNvSpPr/>
          <p:nvPr/>
        </p:nvSpPr>
        <p:spPr>
          <a:xfrm>
            <a:off x="3680717" y="1577923"/>
            <a:ext cx="5024063" cy="646331"/>
          </a:xfrm>
          <a:prstGeom prst="roundRect">
            <a:avLst/>
          </a:prstGeom>
          <a:noFill/>
          <a:ln w="38100">
            <a:solidFill>
              <a:srgbClr val="9B9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ysClr val="windowText" lastClr="000000"/>
                </a:solidFill>
              </a:rPr>
              <a:t>A cat eats a kibble</a:t>
            </a:r>
          </a:p>
        </p:txBody>
      </p:sp>
      <p:cxnSp>
        <p:nvCxnSpPr>
          <p:cNvPr id="19" name="Straight Arrow Connector 18">
            <a:extLst>
              <a:ext uri="{FF2B5EF4-FFF2-40B4-BE49-F238E27FC236}">
                <a16:creationId xmlns:a16="http://schemas.microsoft.com/office/drawing/2014/main" id="{0534F114-6562-4E60-9AF3-0CC95D71EF56}"/>
              </a:ext>
            </a:extLst>
          </p:cNvPr>
          <p:cNvCxnSpPr>
            <a:stCxn id="17" idx="2"/>
            <a:endCxn id="10" idx="0"/>
          </p:cNvCxnSpPr>
          <p:nvPr/>
        </p:nvCxnSpPr>
        <p:spPr>
          <a:xfrm flipH="1">
            <a:off x="2403299" y="2224254"/>
            <a:ext cx="3789450" cy="1172141"/>
          </a:xfrm>
          <a:prstGeom prst="straightConnector1">
            <a:avLst/>
          </a:prstGeom>
          <a:ln w="15875">
            <a:solidFill>
              <a:srgbClr val="8989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1C62D46F-36BA-452C-990B-E31CB7CC7008}"/>
              </a:ext>
            </a:extLst>
          </p:cNvPr>
          <p:cNvCxnSpPr>
            <a:cxnSpLocks/>
            <a:stCxn id="17" idx="2"/>
            <a:endCxn id="11" idx="0"/>
          </p:cNvCxnSpPr>
          <p:nvPr/>
        </p:nvCxnSpPr>
        <p:spPr>
          <a:xfrm>
            <a:off x="6192749" y="2224254"/>
            <a:ext cx="1" cy="1172141"/>
          </a:xfrm>
          <a:prstGeom prst="straightConnector1">
            <a:avLst/>
          </a:prstGeom>
          <a:ln w="15875">
            <a:solidFill>
              <a:srgbClr val="8989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FDA91D7-7A05-43A4-AA84-E4CF5F1BDE89}"/>
              </a:ext>
            </a:extLst>
          </p:cNvPr>
          <p:cNvCxnSpPr>
            <a:cxnSpLocks/>
            <a:stCxn id="17" idx="2"/>
            <a:endCxn id="12" idx="0"/>
          </p:cNvCxnSpPr>
          <p:nvPr/>
        </p:nvCxnSpPr>
        <p:spPr>
          <a:xfrm>
            <a:off x="6192749" y="2224254"/>
            <a:ext cx="3789452" cy="1172141"/>
          </a:xfrm>
          <a:prstGeom prst="straightConnector1">
            <a:avLst/>
          </a:prstGeom>
          <a:ln w="15875">
            <a:solidFill>
              <a:srgbClr val="8989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2566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336A1CF-56CC-48A3-9805-08FDE3483E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77175" y="2162335"/>
            <a:ext cx="7848600" cy="390525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0515600" cy="1325563"/>
          </a:xfrm>
        </p:spPr>
        <p:txBody>
          <a:bodyPr anchor="t"/>
          <a:lstStyle/>
          <a:p>
            <a:r>
              <a:rPr lang="en-GB" dirty="0">
                <a:solidFill>
                  <a:srgbClr val="0000A1"/>
                </a:solidFill>
                <a:latin typeface="Abadi" panose="020B0604020104020204" pitchFamily="34" charset="0"/>
              </a:rPr>
              <a:t>I. B. Visualisation</a:t>
            </a:r>
          </a:p>
        </p:txBody>
      </p:sp>
      <p:sp>
        <p:nvSpPr>
          <p:cNvPr id="6" name="Slide Number Placeholder 5">
            <a:extLst>
              <a:ext uri="{FF2B5EF4-FFF2-40B4-BE49-F238E27FC236}">
                <a16:creationId xmlns:a16="http://schemas.microsoft.com/office/drawing/2014/main" id="{EE100D9E-3A1B-4B72-8465-6DA8C6F3D2C0}"/>
              </a:ext>
            </a:extLst>
          </p:cNvPr>
          <p:cNvSpPr>
            <a:spLocks noGrp="1"/>
          </p:cNvSpPr>
          <p:nvPr>
            <p:ph type="sldNum" sz="quarter" idx="12"/>
          </p:nvPr>
        </p:nvSpPr>
        <p:spPr/>
        <p:txBody>
          <a:bodyPr/>
          <a:lstStyle/>
          <a:p>
            <a:fld id="{F88CFBEC-FD8C-48E6-AEC4-846090743C72}" type="slidenum">
              <a:rPr lang="fr-FR" smtClean="0"/>
              <a:t>6</a:t>
            </a:fld>
            <a:endParaRPr lang="fr-FR"/>
          </a:p>
        </p:txBody>
      </p:sp>
      <p:sp>
        <p:nvSpPr>
          <p:cNvPr id="30" name="TextBox 29">
            <a:extLst>
              <a:ext uri="{FF2B5EF4-FFF2-40B4-BE49-F238E27FC236}">
                <a16:creationId xmlns:a16="http://schemas.microsoft.com/office/drawing/2014/main" id="{BEF066B8-6F93-4D03-AF69-D57435A40A95}"/>
              </a:ext>
            </a:extLst>
          </p:cNvPr>
          <p:cNvSpPr txBox="1"/>
          <p:nvPr/>
        </p:nvSpPr>
        <p:spPr>
          <a:xfrm>
            <a:off x="806530" y="1325563"/>
            <a:ext cx="2921668" cy="1200329"/>
          </a:xfrm>
          <a:prstGeom prst="rect">
            <a:avLst/>
          </a:prstGeom>
          <a:noFill/>
        </p:spPr>
        <p:txBody>
          <a:bodyPr wrap="square">
            <a:spAutoFit/>
          </a:bodyPr>
          <a:lstStyle/>
          <a:p>
            <a:pPr algn="ctr"/>
            <a:r>
              <a:rPr lang="en-US" sz="2400" b="1" dirty="0">
                <a:solidFill>
                  <a:srgbClr val="000000"/>
                </a:solidFill>
                <a:effectLst/>
                <a:latin typeface="Calibri" panose="020F0502020204030204" pitchFamily="34" charset="0"/>
              </a:rPr>
              <a:t>Record 32</a:t>
            </a:r>
          </a:p>
          <a:p>
            <a:pPr algn="ctr"/>
            <a:r>
              <a:rPr lang="en-US" sz="2400" dirty="0">
                <a:solidFill>
                  <a:srgbClr val="000000"/>
                </a:solidFill>
                <a:effectLst/>
                <a:latin typeface="Calibri" panose="020F0502020204030204" pitchFamily="34" charset="0"/>
              </a:rPr>
              <a:t>1 break</a:t>
            </a:r>
          </a:p>
          <a:p>
            <a:pPr algn="ctr"/>
            <a:r>
              <a:rPr lang="en-US" sz="2400" dirty="0">
                <a:solidFill>
                  <a:srgbClr val="000000"/>
                </a:solidFill>
                <a:latin typeface="Calibri" panose="020F0502020204030204" pitchFamily="34" charset="0"/>
              </a:rPr>
              <a:t>23 bites</a:t>
            </a:r>
            <a:endParaRPr lang="en-US" sz="2400" dirty="0">
              <a:solidFill>
                <a:srgbClr val="000000"/>
              </a:solidFill>
              <a:effectLst/>
              <a:latin typeface="Calibri" panose="020F0502020204030204" pitchFamily="34" charset="0"/>
            </a:endParaRPr>
          </a:p>
        </p:txBody>
      </p:sp>
      <p:grpSp>
        <p:nvGrpSpPr>
          <p:cNvPr id="46" name="Group 45">
            <a:extLst>
              <a:ext uri="{FF2B5EF4-FFF2-40B4-BE49-F238E27FC236}">
                <a16:creationId xmlns:a16="http://schemas.microsoft.com/office/drawing/2014/main" id="{ADCB4DBA-C55E-4B72-BDD7-9C3AFBB01F96}"/>
              </a:ext>
            </a:extLst>
          </p:cNvPr>
          <p:cNvGrpSpPr/>
          <p:nvPr/>
        </p:nvGrpSpPr>
        <p:grpSpPr>
          <a:xfrm>
            <a:off x="466225" y="3428592"/>
            <a:ext cx="3263564" cy="369332"/>
            <a:chOff x="466225" y="4066264"/>
            <a:chExt cx="3263564" cy="369332"/>
          </a:xfrm>
        </p:grpSpPr>
        <p:sp>
          <p:nvSpPr>
            <p:cNvPr id="19" name="TextBox 18">
              <a:extLst>
                <a:ext uri="{FF2B5EF4-FFF2-40B4-BE49-F238E27FC236}">
                  <a16:creationId xmlns:a16="http://schemas.microsoft.com/office/drawing/2014/main" id="{6EA0915A-65FC-4AEA-A850-58B5329D9BB2}"/>
                </a:ext>
              </a:extLst>
            </p:cNvPr>
            <p:cNvSpPr txBox="1"/>
            <p:nvPr/>
          </p:nvSpPr>
          <p:spPr>
            <a:xfrm>
              <a:off x="466225" y="4066264"/>
              <a:ext cx="1985210" cy="369332"/>
            </a:xfrm>
            <a:prstGeom prst="rect">
              <a:avLst/>
            </a:prstGeom>
            <a:noFill/>
          </p:spPr>
          <p:txBody>
            <a:bodyPr wrap="square" rtlCol="0">
              <a:spAutoFit/>
            </a:bodyPr>
            <a:lstStyle/>
            <a:p>
              <a:pPr algn="ctr"/>
              <a:r>
                <a:rPr lang="en-GB" dirty="0"/>
                <a:t>Spectrogram STFT</a:t>
              </a:r>
            </a:p>
          </p:txBody>
        </p:sp>
        <p:cxnSp>
          <p:nvCxnSpPr>
            <p:cNvPr id="31" name="Straight Arrow Connector 30">
              <a:extLst>
                <a:ext uri="{FF2B5EF4-FFF2-40B4-BE49-F238E27FC236}">
                  <a16:creationId xmlns:a16="http://schemas.microsoft.com/office/drawing/2014/main" id="{7605FDEE-F637-4502-8A47-2D50BFD8FD08}"/>
                </a:ext>
              </a:extLst>
            </p:cNvPr>
            <p:cNvCxnSpPr>
              <a:stCxn id="19" idx="3"/>
            </p:cNvCxnSpPr>
            <p:nvPr/>
          </p:nvCxnSpPr>
          <p:spPr>
            <a:xfrm>
              <a:off x="2451435" y="4250930"/>
              <a:ext cx="1278354"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37F70803-98C8-436A-94E3-87AAAA22DAFC}"/>
              </a:ext>
            </a:extLst>
          </p:cNvPr>
          <p:cNvGrpSpPr/>
          <p:nvPr/>
        </p:nvGrpSpPr>
        <p:grpSpPr>
          <a:xfrm>
            <a:off x="466225" y="5421254"/>
            <a:ext cx="3263564" cy="646331"/>
            <a:chOff x="466225" y="5710019"/>
            <a:chExt cx="3263564" cy="646331"/>
          </a:xfrm>
        </p:grpSpPr>
        <p:sp>
          <p:nvSpPr>
            <p:cNvPr id="20" name="TextBox 19">
              <a:extLst>
                <a:ext uri="{FF2B5EF4-FFF2-40B4-BE49-F238E27FC236}">
                  <a16:creationId xmlns:a16="http://schemas.microsoft.com/office/drawing/2014/main" id="{ED8196FE-68FC-4DF2-86F6-344E114E71EA}"/>
                </a:ext>
              </a:extLst>
            </p:cNvPr>
            <p:cNvSpPr txBox="1"/>
            <p:nvPr/>
          </p:nvSpPr>
          <p:spPr>
            <a:xfrm>
              <a:off x="466225" y="5710019"/>
              <a:ext cx="1985210" cy="646331"/>
            </a:xfrm>
            <a:prstGeom prst="rect">
              <a:avLst/>
            </a:prstGeom>
            <a:noFill/>
          </p:spPr>
          <p:txBody>
            <a:bodyPr wrap="square" rtlCol="0">
              <a:spAutoFit/>
            </a:bodyPr>
            <a:lstStyle/>
            <a:p>
              <a:pPr algn="ctr"/>
              <a:r>
                <a:rPr lang="en-GB" dirty="0"/>
                <a:t>Oscillogram</a:t>
              </a:r>
            </a:p>
            <a:p>
              <a:pPr algn="ctr"/>
              <a:r>
                <a:rPr lang="en-GB" dirty="0"/>
                <a:t>(Amplitude curve)</a:t>
              </a:r>
            </a:p>
          </p:txBody>
        </p:sp>
        <p:cxnSp>
          <p:nvCxnSpPr>
            <p:cNvPr id="33" name="Straight Arrow Connector 32">
              <a:extLst>
                <a:ext uri="{FF2B5EF4-FFF2-40B4-BE49-F238E27FC236}">
                  <a16:creationId xmlns:a16="http://schemas.microsoft.com/office/drawing/2014/main" id="{F5723FC2-056F-424C-93EA-D3CC35A13F3C}"/>
                </a:ext>
              </a:extLst>
            </p:cNvPr>
            <p:cNvCxnSpPr>
              <a:cxnSpLocks/>
              <a:stCxn id="20" idx="3"/>
            </p:cNvCxnSpPr>
            <p:nvPr/>
          </p:nvCxnSpPr>
          <p:spPr>
            <a:xfrm>
              <a:off x="2451435" y="6033185"/>
              <a:ext cx="1278354"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39" name="audio_32">
            <a:hlinkClick r:id="" action="ppaction://media"/>
            <a:extLst>
              <a:ext uri="{FF2B5EF4-FFF2-40B4-BE49-F238E27FC236}">
                <a16:creationId xmlns:a16="http://schemas.microsoft.com/office/drawing/2014/main" id="{8E0C5159-491E-4CBF-86E5-F1F9412510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80899" y="2221092"/>
            <a:ext cx="609600" cy="609600"/>
          </a:xfrm>
          <a:prstGeom prst="rect">
            <a:avLst/>
          </a:prstGeom>
        </p:spPr>
      </p:pic>
    </p:spTree>
    <p:extLst>
      <p:ext uri="{BB962C8B-B14F-4D97-AF65-F5344CB8AC3E}">
        <p14:creationId xmlns:p14="http://schemas.microsoft.com/office/powerpoint/2010/main" val="1487981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1604812" cy="1325563"/>
          </a:xfrm>
        </p:spPr>
        <p:txBody>
          <a:bodyPr anchor="t"/>
          <a:lstStyle/>
          <a:p>
            <a:r>
              <a:rPr lang="en-GB" dirty="0">
                <a:solidFill>
                  <a:srgbClr val="0000A1"/>
                </a:solidFill>
                <a:latin typeface="Abadi" panose="020B0604020104020204" pitchFamily="34" charset="0"/>
              </a:rPr>
              <a:t>I. C. Processing</a:t>
            </a:r>
          </a:p>
        </p:txBody>
      </p:sp>
      <p:sp>
        <p:nvSpPr>
          <p:cNvPr id="3" name="Rectangle : coins arrondis 2">
            <a:extLst>
              <a:ext uri="{FF2B5EF4-FFF2-40B4-BE49-F238E27FC236}">
                <a16:creationId xmlns:a16="http://schemas.microsoft.com/office/drawing/2014/main" id="{5DC539C7-EAAC-434D-869A-C5E2D73DBAA2}"/>
              </a:ext>
            </a:extLst>
          </p:cNvPr>
          <p:cNvSpPr/>
          <p:nvPr/>
        </p:nvSpPr>
        <p:spPr>
          <a:xfrm>
            <a:off x="591726" y="1966003"/>
            <a:ext cx="1979271" cy="115498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tx1">
                    <a:lumMod val="95000"/>
                    <a:lumOff val="5000"/>
                  </a:schemeClr>
                </a:solidFill>
              </a:rPr>
              <a:t>Reducing</a:t>
            </a:r>
            <a:r>
              <a:rPr lang="fr-FR" sz="2400" b="1" dirty="0">
                <a:solidFill>
                  <a:schemeClr val="tx1">
                    <a:lumMod val="95000"/>
                    <a:lumOff val="5000"/>
                  </a:schemeClr>
                </a:solidFill>
              </a:rPr>
              <a:t> noise</a:t>
            </a:r>
          </a:p>
        </p:txBody>
      </p:sp>
      <p:sp>
        <p:nvSpPr>
          <p:cNvPr id="6" name="Rectangle : coins arrondis 5">
            <a:extLst>
              <a:ext uri="{FF2B5EF4-FFF2-40B4-BE49-F238E27FC236}">
                <a16:creationId xmlns:a16="http://schemas.microsoft.com/office/drawing/2014/main" id="{1E2C3481-EDEF-4EBD-8C7D-8A37744F0134}"/>
              </a:ext>
            </a:extLst>
          </p:cNvPr>
          <p:cNvSpPr/>
          <p:nvPr/>
        </p:nvSpPr>
        <p:spPr>
          <a:xfrm>
            <a:off x="591726" y="4916404"/>
            <a:ext cx="1979271" cy="115498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95000"/>
                    <a:lumOff val="5000"/>
                  </a:schemeClr>
                </a:solidFill>
              </a:rPr>
              <a:t>Predicting with a weak label *</a:t>
            </a:r>
            <a:endParaRPr lang="fr-FR" sz="2400" b="1" dirty="0">
              <a:solidFill>
                <a:schemeClr val="tx1">
                  <a:lumMod val="95000"/>
                  <a:lumOff val="5000"/>
                </a:schemeClr>
              </a:solidFill>
            </a:endParaRPr>
          </a:p>
        </p:txBody>
      </p:sp>
      <p:sp>
        <p:nvSpPr>
          <p:cNvPr id="7" name="ZoneTexte 6">
            <a:extLst>
              <a:ext uri="{FF2B5EF4-FFF2-40B4-BE49-F238E27FC236}">
                <a16:creationId xmlns:a16="http://schemas.microsoft.com/office/drawing/2014/main" id="{D041F33F-6DBC-4183-8CF8-BBEE4829B17D}"/>
              </a:ext>
            </a:extLst>
          </p:cNvPr>
          <p:cNvSpPr txBox="1"/>
          <p:nvPr/>
        </p:nvSpPr>
        <p:spPr>
          <a:xfrm>
            <a:off x="3228311" y="1408374"/>
            <a:ext cx="4784203" cy="2677656"/>
          </a:xfrm>
          <a:prstGeom prst="rect">
            <a:avLst/>
          </a:prstGeom>
          <a:noFill/>
        </p:spPr>
        <p:txBody>
          <a:bodyPr wrap="square" rtlCol="0" anchor="ctr">
            <a:spAutoFit/>
          </a:bodyPr>
          <a:lstStyle/>
          <a:p>
            <a:pPr marL="285750" indent="-285750">
              <a:buFont typeface="Arial" panose="020B0604020202020204" pitchFamily="34" charset="0"/>
              <a:buChar char="•"/>
            </a:pPr>
            <a:r>
              <a:rPr lang="en-GB" sz="2800" dirty="0"/>
              <a:t>Filtering</a:t>
            </a:r>
            <a:r>
              <a:rPr lang="fr-FR" sz="2800" dirty="0"/>
              <a:t> </a:t>
            </a:r>
            <a:r>
              <a:rPr lang="en-GB" sz="2800" dirty="0"/>
              <a:t>frequencies</a:t>
            </a:r>
          </a:p>
          <a:p>
            <a:endParaRPr lang="en-GB" sz="2800" dirty="0"/>
          </a:p>
          <a:p>
            <a:endParaRPr lang="en-GB" sz="2800" dirty="0"/>
          </a:p>
          <a:p>
            <a:endParaRPr lang="en-GB" sz="2800" dirty="0"/>
          </a:p>
          <a:p>
            <a:pPr marL="285750" indent="-285750">
              <a:buFont typeface="Arial" panose="020B0604020202020204" pitchFamily="34" charset="0"/>
              <a:buChar char="•"/>
            </a:pPr>
            <a:r>
              <a:rPr lang="fr-FR" sz="2800" dirty="0" err="1"/>
              <a:t>Independant</a:t>
            </a:r>
            <a:r>
              <a:rPr lang="fr-FR" sz="2800" dirty="0"/>
              <a:t> Component </a:t>
            </a:r>
            <a:r>
              <a:rPr lang="fr-FR" sz="2800" dirty="0" err="1"/>
              <a:t>Analysis</a:t>
            </a:r>
            <a:r>
              <a:rPr lang="fr-FR" sz="2800" dirty="0"/>
              <a:t> </a:t>
            </a:r>
          </a:p>
        </p:txBody>
      </p:sp>
      <p:sp>
        <p:nvSpPr>
          <p:cNvPr id="8" name="ZoneTexte 7">
            <a:extLst>
              <a:ext uri="{FF2B5EF4-FFF2-40B4-BE49-F238E27FC236}">
                <a16:creationId xmlns:a16="http://schemas.microsoft.com/office/drawing/2014/main" id="{B1ECB52D-B3C6-475A-8D27-7FFF3AD38A19}"/>
              </a:ext>
            </a:extLst>
          </p:cNvPr>
          <p:cNvSpPr txBox="1"/>
          <p:nvPr/>
        </p:nvSpPr>
        <p:spPr>
          <a:xfrm>
            <a:off x="3228311" y="5232285"/>
            <a:ext cx="4568396" cy="523220"/>
          </a:xfrm>
          <a:prstGeom prst="rect">
            <a:avLst/>
          </a:prstGeom>
          <a:noFill/>
        </p:spPr>
        <p:txBody>
          <a:bodyPr wrap="square" rtlCol="0" anchor="ctr">
            <a:spAutoFit/>
          </a:bodyPr>
          <a:lstStyle/>
          <a:p>
            <a:pPr marL="285750" indent="-285750">
              <a:buFont typeface="Arial" panose="020B0604020202020204" pitchFamily="34" charset="0"/>
              <a:buChar char="•"/>
            </a:pPr>
            <a:r>
              <a:rPr lang="en-GB" sz="2800" dirty="0"/>
              <a:t>Functional data Analysis</a:t>
            </a:r>
          </a:p>
        </p:txBody>
      </p:sp>
      <p:sp>
        <p:nvSpPr>
          <p:cNvPr id="5" name="Slide Number Placeholder 4">
            <a:extLst>
              <a:ext uri="{FF2B5EF4-FFF2-40B4-BE49-F238E27FC236}">
                <a16:creationId xmlns:a16="http://schemas.microsoft.com/office/drawing/2014/main" id="{2D1A8B8C-A765-40CC-A352-0FE48EDD4FCE}"/>
              </a:ext>
            </a:extLst>
          </p:cNvPr>
          <p:cNvSpPr>
            <a:spLocks noGrp="1"/>
          </p:cNvSpPr>
          <p:nvPr>
            <p:ph type="sldNum" sz="quarter" idx="12"/>
          </p:nvPr>
        </p:nvSpPr>
        <p:spPr/>
        <p:txBody>
          <a:bodyPr/>
          <a:lstStyle/>
          <a:p>
            <a:fld id="{F88CFBEC-FD8C-48E6-AEC4-846090743C72}" type="slidenum">
              <a:rPr lang="fr-FR" smtClean="0"/>
              <a:t>7</a:t>
            </a:fld>
            <a:endParaRPr lang="fr-FR"/>
          </a:p>
        </p:txBody>
      </p:sp>
      <p:sp>
        <p:nvSpPr>
          <p:cNvPr id="10" name="TextBox 9">
            <a:extLst>
              <a:ext uri="{FF2B5EF4-FFF2-40B4-BE49-F238E27FC236}">
                <a16:creationId xmlns:a16="http://schemas.microsoft.com/office/drawing/2014/main" id="{A01E7F0C-EC70-454A-A7AB-9B39D0E45EA7}"/>
              </a:ext>
            </a:extLst>
          </p:cNvPr>
          <p:cNvSpPr txBox="1"/>
          <p:nvPr/>
        </p:nvSpPr>
        <p:spPr>
          <a:xfrm>
            <a:off x="8610600" y="1408374"/>
            <a:ext cx="3155302" cy="954107"/>
          </a:xfrm>
          <a:prstGeom prst="rect">
            <a:avLst/>
          </a:prstGeom>
          <a:noFill/>
        </p:spPr>
        <p:txBody>
          <a:bodyPr wrap="square" rtlCol="0">
            <a:spAutoFit/>
          </a:bodyPr>
          <a:lstStyle/>
          <a:p>
            <a:pPr algn="ctr"/>
            <a:r>
              <a:rPr lang="en-GB" sz="2800" dirty="0"/>
              <a:t>Does not allow automation</a:t>
            </a:r>
          </a:p>
        </p:txBody>
      </p:sp>
      <p:sp>
        <p:nvSpPr>
          <p:cNvPr id="11" name="TextBox 10">
            <a:extLst>
              <a:ext uri="{FF2B5EF4-FFF2-40B4-BE49-F238E27FC236}">
                <a16:creationId xmlns:a16="http://schemas.microsoft.com/office/drawing/2014/main" id="{60335C0B-CD37-4107-93AB-EFC4A306BAD6}"/>
              </a:ext>
            </a:extLst>
          </p:cNvPr>
          <p:cNvSpPr txBox="1"/>
          <p:nvPr/>
        </p:nvSpPr>
        <p:spPr>
          <a:xfrm>
            <a:off x="4224884" y="793628"/>
            <a:ext cx="2575249" cy="523220"/>
          </a:xfrm>
          <a:prstGeom prst="rect">
            <a:avLst/>
          </a:prstGeom>
          <a:noFill/>
        </p:spPr>
        <p:txBody>
          <a:bodyPr wrap="square" rtlCol="0">
            <a:spAutoFit/>
          </a:bodyPr>
          <a:lstStyle/>
          <a:p>
            <a:pPr algn="ctr"/>
            <a:r>
              <a:rPr lang="en-GB" sz="2800" b="1" dirty="0"/>
              <a:t>METHOD</a:t>
            </a:r>
          </a:p>
        </p:txBody>
      </p:sp>
      <p:sp>
        <p:nvSpPr>
          <p:cNvPr id="12" name="TextBox 11">
            <a:extLst>
              <a:ext uri="{FF2B5EF4-FFF2-40B4-BE49-F238E27FC236}">
                <a16:creationId xmlns:a16="http://schemas.microsoft.com/office/drawing/2014/main" id="{D27E5D54-16C4-47F5-8732-EC88440A7BAB}"/>
              </a:ext>
            </a:extLst>
          </p:cNvPr>
          <p:cNvSpPr txBox="1"/>
          <p:nvPr/>
        </p:nvSpPr>
        <p:spPr>
          <a:xfrm>
            <a:off x="8610600" y="2974420"/>
            <a:ext cx="3155302" cy="1384995"/>
          </a:xfrm>
          <a:prstGeom prst="rect">
            <a:avLst/>
          </a:prstGeom>
          <a:noFill/>
        </p:spPr>
        <p:txBody>
          <a:bodyPr wrap="square" rtlCol="0">
            <a:spAutoFit/>
          </a:bodyPr>
          <a:lstStyle/>
          <a:p>
            <a:pPr algn="ctr"/>
            <a:r>
              <a:rPr lang="en-GB" sz="2800" dirty="0"/>
              <a:t>Protocol has to be modify (several microphones)</a:t>
            </a:r>
          </a:p>
        </p:txBody>
      </p:sp>
      <p:sp>
        <p:nvSpPr>
          <p:cNvPr id="13" name="TextBox 12">
            <a:extLst>
              <a:ext uri="{FF2B5EF4-FFF2-40B4-BE49-F238E27FC236}">
                <a16:creationId xmlns:a16="http://schemas.microsoft.com/office/drawing/2014/main" id="{296B3B0B-4CB7-4CEB-B8B8-450FDE206C12}"/>
              </a:ext>
            </a:extLst>
          </p:cNvPr>
          <p:cNvSpPr txBox="1"/>
          <p:nvPr/>
        </p:nvSpPr>
        <p:spPr>
          <a:xfrm>
            <a:off x="8610600" y="5016840"/>
            <a:ext cx="3155302" cy="954107"/>
          </a:xfrm>
          <a:prstGeom prst="rect">
            <a:avLst/>
          </a:prstGeom>
          <a:noFill/>
        </p:spPr>
        <p:txBody>
          <a:bodyPr wrap="square" rtlCol="0">
            <a:spAutoFit/>
          </a:bodyPr>
          <a:lstStyle/>
          <a:p>
            <a:pPr algn="ctr"/>
            <a:r>
              <a:rPr lang="en-GB" sz="2800" dirty="0"/>
              <a:t>Does not work on noisy data</a:t>
            </a:r>
          </a:p>
        </p:txBody>
      </p:sp>
      <p:cxnSp>
        <p:nvCxnSpPr>
          <p:cNvPr id="15" name="Straight Arrow Connector 14">
            <a:extLst>
              <a:ext uri="{FF2B5EF4-FFF2-40B4-BE49-F238E27FC236}">
                <a16:creationId xmlns:a16="http://schemas.microsoft.com/office/drawing/2014/main" id="{8C4326DC-9D10-41DA-90DA-EA878847AA0B}"/>
              </a:ext>
            </a:extLst>
          </p:cNvPr>
          <p:cNvCxnSpPr>
            <a:cxnSpLocks/>
          </p:cNvCxnSpPr>
          <p:nvPr/>
        </p:nvCxnSpPr>
        <p:spPr>
          <a:xfrm>
            <a:off x="7604449" y="1744824"/>
            <a:ext cx="100615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6AA3E04-F5A2-4024-BAD0-CC791F24DC33}"/>
              </a:ext>
            </a:extLst>
          </p:cNvPr>
          <p:cNvCxnSpPr>
            <a:cxnSpLocks/>
          </p:cNvCxnSpPr>
          <p:nvPr/>
        </p:nvCxnSpPr>
        <p:spPr>
          <a:xfrm>
            <a:off x="7509438" y="3429000"/>
            <a:ext cx="100615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244FE25-5894-4FC4-8A73-7DF203FA17C0}"/>
              </a:ext>
            </a:extLst>
          </p:cNvPr>
          <p:cNvCxnSpPr>
            <a:cxnSpLocks/>
          </p:cNvCxnSpPr>
          <p:nvPr/>
        </p:nvCxnSpPr>
        <p:spPr>
          <a:xfrm>
            <a:off x="7604448" y="5493893"/>
            <a:ext cx="100615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280D26F-48AD-4E36-8E08-1BBB4E65D9BC}"/>
              </a:ext>
            </a:extLst>
          </p:cNvPr>
          <p:cNvSpPr txBox="1"/>
          <p:nvPr/>
        </p:nvSpPr>
        <p:spPr>
          <a:xfrm>
            <a:off x="0" y="6237247"/>
            <a:ext cx="11168743" cy="646331"/>
          </a:xfrm>
          <a:prstGeom prst="rect">
            <a:avLst/>
          </a:prstGeom>
          <a:noFill/>
        </p:spPr>
        <p:txBody>
          <a:bodyPr wrap="square" rtlCol="0">
            <a:spAutoFit/>
          </a:bodyPr>
          <a:lstStyle/>
          <a:p>
            <a:r>
              <a:rPr lang="en-GB" dirty="0"/>
              <a:t>* weak label : here labels synthesise an information about breaks and bites events but does not characterise them precisely</a:t>
            </a:r>
          </a:p>
        </p:txBody>
      </p:sp>
    </p:spTree>
    <p:extLst>
      <p:ext uri="{BB962C8B-B14F-4D97-AF65-F5344CB8AC3E}">
        <p14:creationId xmlns:p14="http://schemas.microsoft.com/office/powerpoint/2010/main" val="2149315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1325563"/>
          </a:xfrm>
        </p:spPr>
        <p:txBody>
          <a:bodyPr anchor="t"/>
          <a:lstStyle/>
          <a:p>
            <a:r>
              <a:rPr lang="en-GB" dirty="0">
                <a:solidFill>
                  <a:srgbClr val="0000A1"/>
                </a:solidFill>
                <a:latin typeface="Abadi" panose="020B0604020104020204" pitchFamily="34" charset="0"/>
              </a:rPr>
              <a:t>II. Counting events</a:t>
            </a:r>
            <a:br>
              <a:rPr lang="en-GB" dirty="0">
                <a:solidFill>
                  <a:srgbClr val="0000A1"/>
                </a:solidFill>
                <a:latin typeface="Abadi" panose="020B0604020104020204" pitchFamily="34" charset="0"/>
              </a:rPr>
            </a:br>
            <a:r>
              <a:rPr lang="en-GB" dirty="0">
                <a:solidFill>
                  <a:srgbClr val="0000A1"/>
                </a:solidFill>
                <a:latin typeface="Abadi" panose="020B0604020104020204" pitchFamily="34" charset="0"/>
              </a:rPr>
              <a:t>	A. Creation of a new data set</a:t>
            </a:r>
          </a:p>
        </p:txBody>
      </p:sp>
      <p:sp>
        <p:nvSpPr>
          <p:cNvPr id="6" name="Slide Number Placeholder 5">
            <a:extLst>
              <a:ext uri="{FF2B5EF4-FFF2-40B4-BE49-F238E27FC236}">
                <a16:creationId xmlns:a16="http://schemas.microsoft.com/office/drawing/2014/main" id="{86492F99-4134-4CD9-8C74-15B6E66FFAD7}"/>
              </a:ext>
            </a:extLst>
          </p:cNvPr>
          <p:cNvSpPr>
            <a:spLocks noGrp="1"/>
          </p:cNvSpPr>
          <p:nvPr>
            <p:ph type="sldNum" sz="quarter" idx="12"/>
          </p:nvPr>
        </p:nvSpPr>
        <p:spPr/>
        <p:txBody>
          <a:bodyPr/>
          <a:lstStyle/>
          <a:p>
            <a:fld id="{F88CFBEC-FD8C-48E6-AEC4-846090743C72}" type="slidenum">
              <a:rPr lang="fr-FR" smtClean="0"/>
              <a:t>8</a:t>
            </a:fld>
            <a:endParaRPr lang="fr-FR"/>
          </a:p>
        </p:txBody>
      </p:sp>
      <p:sp>
        <p:nvSpPr>
          <p:cNvPr id="10" name="TextBox 9">
            <a:extLst>
              <a:ext uri="{FF2B5EF4-FFF2-40B4-BE49-F238E27FC236}">
                <a16:creationId xmlns:a16="http://schemas.microsoft.com/office/drawing/2014/main" id="{1F7DE1D9-7305-4A84-A974-1DE6EEBE8756}"/>
              </a:ext>
            </a:extLst>
          </p:cNvPr>
          <p:cNvSpPr txBox="1"/>
          <p:nvPr/>
        </p:nvSpPr>
        <p:spPr>
          <a:xfrm>
            <a:off x="1161568" y="1593237"/>
            <a:ext cx="9868864" cy="1200329"/>
          </a:xfrm>
          <a:prstGeom prst="rect">
            <a:avLst/>
          </a:prstGeom>
          <a:pattFill prst="ltDnDiag">
            <a:fgClr>
              <a:srgbClr val="E1E1FF"/>
            </a:fgClr>
            <a:bgClr>
              <a:schemeClr val="bg1"/>
            </a:bgClr>
          </a:pattFill>
        </p:spPr>
        <p:txBody>
          <a:bodyPr wrap="square" rtlCol="0">
            <a:spAutoFit/>
          </a:bodyPr>
          <a:lstStyle/>
          <a:p>
            <a:pPr algn="ctr"/>
            <a:r>
              <a:rPr lang="en-GB" sz="2400" b="1" dirty="0"/>
              <a:t>PROTOCOL </a:t>
            </a:r>
          </a:p>
          <a:p>
            <a:pPr algn="ctr"/>
            <a:r>
              <a:rPr lang="en-GB" sz="2400" dirty="0"/>
              <a:t>Take a video (with a phone) of the cat while it’s eating a kibble around 30 cm far from the head</a:t>
            </a:r>
            <a:endParaRPr lang="en-GB" sz="2400" b="1" dirty="0"/>
          </a:p>
        </p:txBody>
      </p:sp>
      <p:sp>
        <p:nvSpPr>
          <p:cNvPr id="12" name="Cross 11">
            <a:extLst>
              <a:ext uri="{FF2B5EF4-FFF2-40B4-BE49-F238E27FC236}">
                <a16:creationId xmlns:a16="http://schemas.microsoft.com/office/drawing/2014/main" id="{BA54793C-4577-49BD-A333-6E54EB741B8B}"/>
              </a:ext>
            </a:extLst>
          </p:cNvPr>
          <p:cNvSpPr/>
          <p:nvPr/>
        </p:nvSpPr>
        <p:spPr>
          <a:xfrm>
            <a:off x="2939970" y="4097120"/>
            <a:ext cx="520860" cy="491925"/>
          </a:xfrm>
          <a:prstGeom prst="plus">
            <a:avLst>
              <a:gd name="adj" fmla="val 38132"/>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BAFDEA7C-6197-4255-930A-62F2B2571C86}"/>
              </a:ext>
            </a:extLst>
          </p:cNvPr>
          <p:cNvSpPr txBox="1"/>
          <p:nvPr/>
        </p:nvSpPr>
        <p:spPr>
          <a:xfrm>
            <a:off x="2096948" y="4696537"/>
            <a:ext cx="3703898" cy="1200329"/>
          </a:xfrm>
          <a:prstGeom prst="rect">
            <a:avLst/>
          </a:prstGeom>
          <a:noFill/>
        </p:spPr>
        <p:txBody>
          <a:bodyPr wrap="square" rtlCol="0">
            <a:spAutoFit/>
          </a:bodyPr>
          <a:lstStyle/>
          <a:p>
            <a:pPr marL="285750" indent="-285750">
              <a:buFont typeface="Arial" panose="020B0604020202020204" pitchFamily="34" charset="0"/>
              <a:buChar char="•"/>
            </a:pPr>
            <a:r>
              <a:rPr lang="en-GB" sz="2400" dirty="0"/>
              <a:t>Less Noise</a:t>
            </a:r>
          </a:p>
          <a:p>
            <a:pPr marL="285750" indent="-285750">
              <a:buFont typeface="Arial" panose="020B0604020202020204" pitchFamily="34" charset="0"/>
              <a:buChar char="•"/>
            </a:pPr>
            <a:r>
              <a:rPr lang="en-GB" sz="2400" dirty="0"/>
              <a:t>Video and audio</a:t>
            </a:r>
          </a:p>
          <a:p>
            <a:pPr marL="285750" indent="-285750">
              <a:buFont typeface="Arial" panose="020B0604020202020204" pitchFamily="34" charset="0"/>
              <a:buChar char="•"/>
            </a:pPr>
            <a:endParaRPr lang="en-GB" sz="2400" dirty="0"/>
          </a:p>
        </p:txBody>
      </p:sp>
      <p:sp>
        <p:nvSpPr>
          <p:cNvPr id="14" name="TextBox 13">
            <a:extLst>
              <a:ext uri="{FF2B5EF4-FFF2-40B4-BE49-F238E27FC236}">
                <a16:creationId xmlns:a16="http://schemas.microsoft.com/office/drawing/2014/main" id="{656C5E33-88EB-40DD-A7A3-9CC93D23F0C7}"/>
              </a:ext>
            </a:extLst>
          </p:cNvPr>
          <p:cNvSpPr txBox="1"/>
          <p:nvPr/>
        </p:nvSpPr>
        <p:spPr>
          <a:xfrm>
            <a:off x="6505937" y="4660332"/>
            <a:ext cx="4847863" cy="1569660"/>
          </a:xfrm>
          <a:prstGeom prst="rect">
            <a:avLst/>
          </a:prstGeom>
          <a:noFill/>
        </p:spPr>
        <p:txBody>
          <a:bodyPr wrap="square" rtlCol="0">
            <a:spAutoFit/>
          </a:bodyPr>
          <a:lstStyle/>
          <a:p>
            <a:pPr marL="285750" indent="-285750">
              <a:buFont typeface="Arial" panose="020B0604020202020204" pitchFamily="34" charset="0"/>
              <a:buChar char="•"/>
            </a:pPr>
            <a:r>
              <a:rPr lang="en-GB" sz="2400" dirty="0"/>
              <a:t>Non-standard duration</a:t>
            </a:r>
          </a:p>
          <a:p>
            <a:pPr marL="285750" indent="-285750">
              <a:buFont typeface="Arial" panose="020B0604020202020204" pitchFamily="34" charset="0"/>
              <a:buChar char="•"/>
            </a:pPr>
            <a:r>
              <a:rPr lang="fr-FR" sz="2400" dirty="0" err="1"/>
              <a:t>Varying</a:t>
            </a:r>
            <a:r>
              <a:rPr lang="fr-FR" sz="2400" dirty="0"/>
              <a:t> collection conditions (distance, </a:t>
            </a:r>
            <a:r>
              <a:rPr lang="fr-FR" sz="2400" dirty="0" err="1"/>
              <a:t>way</a:t>
            </a:r>
            <a:r>
              <a:rPr lang="fr-FR" sz="2400" dirty="0"/>
              <a:t> of </a:t>
            </a:r>
            <a:r>
              <a:rPr lang="fr-FR" sz="2400" dirty="0" err="1"/>
              <a:t>filming</a:t>
            </a:r>
            <a:r>
              <a:rPr lang="fr-FR" sz="2400" dirty="0"/>
              <a:t>, </a:t>
            </a:r>
            <a:r>
              <a:rPr lang="fr-FR" sz="2400" dirty="0" err="1"/>
              <a:t>recording</a:t>
            </a:r>
            <a:r>
              <a:rPr lang="fr-FR" sz="2400" dirty="0"/>
              <a:t> </a:t>
            </a:r>
            <a:r>
              <a:rPr lang="fr-FR" sz="2400" dirty="0" err="1"/>
              <a:t>gear</a:t>
            </a:r>
            <a:r>
              <a:rPr lang="fr-FR" sz="2400" dirty="0"/>
              <a:t>, </a:t>
            </a:r>
            <a:r>
              <a:rPr lang="fr-FR" sz="2400" dirty="0" err="1"/>
              <a:t>environment</a:t>
            </a:r>
            <a:r>
              <a:rPr lang="fr-FR" sz="2400" dirty="0"/>
              <a:t>, etc.)</a:t>
            </a:r>
            <a:endParaRPr lang="en-GB" sz="2400" dirty="0"/>
          </a:p>
        </p:txBody>
      </p:sp>
      <p:sp>
        <p:nvSpPr>
          <p:cNvPr id="15" name="Minus Sign 14">
            <a:extLst>
              <a:ext uri="{FF2B5EF4-FFF2-40B4-BE49-F238E27FC236}">
                <a16:creationId xmlns:a16="http://schemas.microsoft.com/office/drawing/2014/main" id="{8B8F4EEC-E4CB-47DC-8707-8FECE127644F}"/>
              </a:ext>
            </a:extLst>
          </p:cNvPr>
          <p:cNvSpPr/>
          <p:nvPr/>
        </p:nvSpPr>
        <p:spPr>
          <a:xfrm>
            <a:off x="7916119" y="4098841"/>
            <a:ext cx="775504" cy="593321"/>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5FEC3F86-421A-4574-A30D-F00BA0E0A5E9}"/>
              </a:ext>
            </a:extLst>
          </p:cNvPr>
          <p:cNvSpPr txBox="1"/>
          <p:nvPr/>
        </p:nvSpPr>
        <p:spPr>
          <a:xfrm>
            <a:off x="1237108" y="3139136"/>
            <a:ext cx="2711789" cy="523220"/>
          </a:xfrm>
          <a:prstGeom prst="rect">
            <a:avLst/>
          </a:prstGeom>
          <a:noFill/>
        </p:spPr>
        <p:txBody>
          <a:bodyPr wrap="square" rtlCol="0">
            <a:spAutoFit/>
          </a:bodyPr>
          <a:lstStyle/>
          <a:p>
            <a:pPr algn="ctr"/>
            <a:r>
              <a:rPr lang="en-GB" sz="2800" dirty="0"/>
              <a:t>7 cats</a:t>
            </a:r>
          </a:p>
        </p:txBody>
      </p:sp>
      <p:sp>
        <p:nvSpPr>
          <p:cNvPr id="17" name="TextBox 16">
            <a:extLst>
              <a:ext uri="{FF2B5EF4-FFF2-40B4-BE49-F238E27FC236}">
                <a16:creationId xmlns:a16="http://schemas.microsoft.com/office/drawing/2014/main" id="{B0B97B1B-75F7-494C-83D5-66820115CA89}"/>
              </a:ext>
            </a:extLst>
          </p:cNvPr>
          <p:cNvSpPr txBox="1"/>
          <p:nvPr/>
        </p:nvSpPr>
        <p:spPr>
          <a:xfrm>
            <a:off x="4740105" y="3139136"/>
            <a:ext cx="2711789" cy="523220"/>
          </a:xfrm>
          <a:prstGeom prst="rect">
            <a:avLst/>
          </a:prstGeom>
          <a:noFill/>
        </p:spPr>
        <p:txBody>
          <a:bodyPr wrap="square" rtlCol="0">
            <a:spAutoFit/>
          </a:bodyPr>
          <a:lstStyle/>
          <a:p>
            <a:pPr algn="ctr"/>
            <a:r>
              <a:rPr lang="en-GB" sz="2800" dirty="0"/>
              <a:t>3 types of kibbles</a:t>
            </a:r>
          </a:p>
        </p:txBody>
      </p:sp>
      <p:sp>
        <p:nvSpPr>
          <p:cNvPr id="18" name="TextBox 17">
            <a:extLst>
              <a:ext uri="{FF2B5EF4-FFF2-40B4-BE49-F238E27FC236}">
                <a16:creationId xmlns:a16="http://schemas.microsoft.com/office/drawing/2014/main" id="{0952BFED-679A-47F0-BE9F-441EC44B9E2D}"/>
              </a:ext>
            </a:extLst>
          </p:cNvPr>
          <p:cNvSpPr txBox="1"/>
          <p:nvPr/>
        </p:nvSpPr>
        <p:spPr>
          <a:xfrm>
            <a:off x="8318643" y="3139136"/>
            <a:ext cx="2711789" cy="523220"/>
          </a:xfrm>
          <a:prstGeom prst="rect">
            <a:avLst/>
          </a:prstGeom>
          <a:noFill/>
        </p:spPr>
        <p:txBody>
          <a:bodyPr wrap="square" rtlCol="0">
            <a:spAutoFit/>
          </a:bodyPr>
          <a:lstStyle/>
          <a:p>
            <a:pPr algn="ctr"/>
            <a:r>
              <a:rPr lang="en-GB" sz="2800" dirty="0"/>
              <a:t>79 recordings</a:t>
            </a:r>
          </a:p>
        </p:txBody>
      </p:sp>
    </p:spTree>
    <p:extLst>
      <p:ext uri="{BB962C8B-B14F-4D97-AF65-F5344CB8AC3E}">
        <p14:creationId xmlns:p14="http://schemas.microsoft.com/office/powerpoint/2010/main" val="3084680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801A79-01AC-420E-BF7B-81486485DF2D}"/>
              </a:ext>
            </a:extLst>
          </p:cNvPr>
          <p:cNvSpPr>
            <a:spLocks noGrp="1"/>
          </p:cNvSpPr>
          <p:nvPr>
            <p:ph type="title"/>
          </p:nvPr>
        </p:nvSpPr>
        <p:spPr>
          <a:xfrm>
            <a:off x="0" y="0"/>
            <a:ext cx="12192000" cy="880291"/>
          </a:xfrm>
        </p:spPr>
        <p:txBody>
          <a:bodyPr anchor="t"/>
          <a:lstStyle/>
          <a:p>
            <a:r>
              <a:rPr lang="en-GB" dirty="0">
                <a:solidFill>
                  <a:srgbClr val="0000A1"/>
                </a:solidFill>
                <a:latin typeface="Abadi" panose="020B0604020104020204" pitchFamily="34" charset="0"/>
              </a:rPr>
              <a:t>II. A. Creation of a new data set</a:t>
            </a:r>
          </a:p>
        </p:txBody>
      </p:sp>
      <p:sp>
        <p:nvSpPr>
          <p:cNvPr id="6" name="Slide Number Placeholder 5">
            <a:extLst>
              <a:ext uri="{FF2B5EF4-FFF2-40B4-BE49-F238E27FC236}">
                <a16:creationId xmlns:a16="http://schemas.microsoft.com/office/drawing/2014/main" id="{86492F99-4134-4CD9-8C74-15B6E66FFAD7}"/>
              </a:ext>
            </a:extLst>
          </p:cNvPr>
          <p:cNvSpPr>
            <a:spLocks noGrp="1"/>
          </p:cNvSpPr>
          <p:nvPr>
            <p:ph type="sldNum" sz="quarter" idx="12"/>
          </p:nvPr>
        </p:nvSpPr>
        <p:spPr/>
        <p:txBody>
          <a:bodyPr/>
          <a:lstStyle/>
          <a:p>
            <a:fld id="{F88CFBEC-FD8C-48E6-AEC4-846090743C72}" type="slidenum">
              <a:rPr lang="fr-FR" smtClean="0"/>
              <a:t>9</a:t>
            </a:fld>
            <a:endParaRPr lang="fr-FR"/>
          </a:p>
        </p:txBody>
      </p:sp>
      <p:sp>
        <p:nvSpPr>
          <p:cNvPr id="3" name="TextBox 2">
            <a:extLst>
              <a:ext uri="{FF2B5EF4-FFF2-40B4-BE49-F238E27FC236}">
                <a16:creationId xmlns:a16="http://schemas.microsoft.com/office/drawing/2014/main" id="{195D29CE-C228-4342-8C3F-0FCB658E71FA}"/>
              </a:ext>
            </a:extLst>
          </p:cNvPr>
          <p:cNvSpPr txBox="1"/>
          <p:nvPr/>
        </p:nvSpPr>
        <p:spPr>
          <a:xfrm>
            <a:off x="7374277" y="850541"/>
            <a:ext cx="3979523" cy="646331"/>
          </a:xfrm>
          <a:prstGeom prst="rect">
            <a:avLst/>
          </a:prstGeom>
          <a:noFill/>
        </p:spPr>
        <p:txBody>
          <a:bodyPr wrap="square" rtlCol="0" anchor="ctr">
            <a:spAutoFit/>
          </a:bodyPr>
          <a:lstStyle/>
          <a:p>
            <a:pPr algn="ctr"/>
            <a:r>
              <a:rPr lang="en-GB" sz="3600" dirty="0">
                <a:solidFill>
                  <a:srgbClr val="FF0000"/>
                </a:solidFill>
              </a:rPr>
              <a:t>2 breaks observed</a:t>
            </a:r>
          </a:p>
        </p:txBody>
      </p:sp>
      <p:grpSp>
        <p:nvGrpSpPr>
          <p:cNvPr id="32" name="Group 31">
            <a:extLst>
              <a:ext uri="{FF2B5EF4-FFF2-40B4-BE49-F238E27FC236}">
                <a16:creationId xmlns:a16="http://schemas.microsoft.com/office/drawing/2014/main" id="{D09DFA9A-3374-4525-9DD2-C4CC5E50AB30}"/>
              </a:ext>
            </a:extLst>
          </p:cNvPr>
          <p:cNvGrpSpPr/>
          <p:nvPr/>
        </p:nvGrpSpPr>
        <p:grpSpPr>
          <a:xfrm>
            <a:off x="377568" y="3678401"/>
            <a:ext cx="4857750" cy="2857500"/>
            <a:chOff x="377568" y="3863975"/>
            <a:chExt cx="4857750" cy="2857500"/>
          </a:xfrm>
        </p:grpSpPr>
        <p:pic>
          <p:nvPicPr>
            <p:cNvPr id="1039" name="Picture 15">
              <a:extLst>
                <a:ext uri="{FF2B5EF4-FFF2-40B4-BE49-F238E27FC236}">
                  <a16:creationId xmlns:a16="http://schemas.microsoft.com/office/drawing/2014/main" id="{25B47756-A792-4765-B5B3-6B112B3AFD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568" y="3863975"/>
              <a:ext cx="4857750" cy="2857500"/>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Group 30">
              <a:extLst>
                <a:ext uri="{FF2B5EF4-FFF2-40B4-BE49-F238E27FC236}">
                  <a16:creationId xmlns:a16="http://schemas.microsoft.com/office/drawing/2014/main" id="{800C0C91-60B9-43D5-908A-C6979C0B567C}"/>
                </a:ext>
              </a:extLst>
            </p:cNvPr>
            <p:cNvGrpSpPr/>
            <p:nvPr/>
          </p:nvGrpSpPr>
          <p:grpSpPr>
            <a:xfrm>
              <a:off x="2937121" y="3945961"/>
              <a:ext cx="1407559" cy="1346764"/>
              <a:chOff x="2937121" y="3945961"/>
              <a:chExt cx="1407559" cy="1346764"/>
            </a:xfrm>
          </p:grpSpPr>
          <p:sp>
            <p:nvSpPr>
              <p:cNvPr id="4" name="TextBox 3">
                <a:extLst>
                  <a:ext uri="{FF2B5EF4-FFF2-40B4-BE49-F238E27FC236}">
                    <a16:creationId xmlns:a16="http://schemas.microsoft.com/office/drawing/2014/main" id="{FE6DFB4F-2199-4EB6-A23A-5F4CBEAEF03C}"/>
                  </a:ext>
                </a:extLst>
              </p:cNvPr>
              <p:cNvSpPr txBox="1"/>
              <p:nvPr/>
            </p:nvSpPr>
            <p:spPr>
              <a:xfrm>
                <a:off x="2937121" y="3945961"/>
                <a:ext cx="1407559" cy="369332"/>
              </a:xfrm>
              <a:prstGeom prst="rect">
                <a:avLst/>
              </a:prstGeom>
              <a:noFill/>
            </p:spPr>
            <p:txBody>
              <a:bodyPr wrap="square" rtlCol="0">
                <a:spAutoFit/>
              </a:bodyPr>
              <a:lstStyle/>
              <a:p>
                <a:pPr algn="ctr"/>
                <a:r>
                  <a:rPr lang="en-GB" dirty="0">
                    <a:solidFill>
                      <a:srgbClr val="FF0000"/>
                    </a:solidFill>
                  </a:rPr>
                  <a:t>breaks</a:t>
                </a:r>
              </a:p>
            </p:txBody>
          </p:sp>
          <p:cxnSp>
            <p:nvCxnSpPr>
              <p:cNvPr id="7" name="Straight Arrow Connector 6">
                <a:extLst>
                  <a:ext uri="{FF2B5EF4-FFF2-40B4-BE49-F238E27FC236}">
                    <a16:creationId xmlns:a16="http://schemas.microsoft.com/office/drawing/2014/main" id="{5EE3060D-31BF-45F7-B64A-5AAB2F49B1DF}"/>
                  </a:ext>
                </a:extLst>
              </p:cNvPr>
              <p:cNvCxnSpPr>
                <a:cxnSpLocks/>
              </p:cNvCxnSpPr>
              <p:nvPr/>
            </p:nvCxnSpPr>
            <p:spPr>
              <a:xfrm flipH="1">
                <a:off x="3390471" y="4335495"/>
                <a:ext cx="245293" cy="95723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6D78163-9B1A-4F66-8069-6A5D13E8187A}"/>
                  </a:ext>
                </a:extLst>
              </p:cNvPr>
              <p:cNvCxnSpPr>
                <a:cxnSpLocks/>
              </p:cNvCxnSpPr>
              <p:nvPr/>
            </p:nvCxnSpPr>
            <p:spPr>
              <a:xfrm flipH="1">
                <a:off x="3073336" y="4335495"/>
                <a:ext cx="548804" cy="58734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20" name="TextBox 19">
            <a:extLst>
              <a:ext uri="{FF2B5EF4-FFF2-40B4-BE49-F238E27FC236}">
                <a16:creationId xmlns:a16="http://schemas.microsoft.com/office/drawing/2014/main" id="{9AF6F592-187A-4EA2-84DA-3C3761A876F4}"/>
              </a:ext>
            </a:extLst>
          </p:cNvPr>
          <p:cNvSpPr txBox="1"/>
          <p:nvPr/>
        </p:nvSpPr>
        <p:spPr>
          <a:xfrm>
            <a:off x="8321386" y="5625225"/>
            <a:ext cx="2083727" cy="646331"/>
          </a:xfrm>
          <a:prstGeom prst="rect">
            <a:avLst/>
          </a:prstGeom>
          <a:noFill/>
        </p:spPr>
        <p:txBody>
          <a:bodyPr wrap="square" rtlCol="0">
            <a:spAutoFit/>
          </a:bodyPr>
          <a:lstStyle/>
          <a:p>
            <a:pPr algn="ctr"/>
            <a:r>
              <a:rPr lang="fr-FR" sz="1800" b="1" dirty="0">
                <a:solidFill>
                  <a:srgbClr val="000000"/>
                </a:solidFill>
                <a:effectLst/>
                <a:latin typeface="Calibri" panose="020F0502020204030204" pitchFamily="34" charset="0"/>
              </a:rPr>
              <a:t>MARS DATA</a:t>
            </a:r>
            <a:endParaRPr lang="fr-FR" b="1" dirty="0"/>
          </a:p>
          <a:p>
            <a:endParaRPr lang="en-GB" b="1" dirty="0"/>
          </a:p>
        </p:txBody>
      </p:sp>
      <p:grpSp>
        <p:nvGrpSpPr>
          <p:cNvPr id="22" name="Group 21">
            <a:extLst>
              <a:ext uri="{FF2B5EF4-FFF2-40B4-BE49-F238E27FC236}">
                <a16:creationId xmlns:a16="http://schemas.microsoft.com/office/drawing/2014/main" id="{8CBF81F4-2863-4074-9666-594D3629B827}"/>
              </a:ext>
            </a:extLst>
          </p:cNvPr>
          <p:cNvGrpSpPr/>
          <p:nvPr/>
        </p:nvGrpSpPr>
        <p:grpSpPr>
          <a:xfrm>
            <a:off x="6369978" y="2189194"/>
            <a:ext cx="5444454" cy="3286932"/>
            <a:chOff x="6443225" y="2759784"/>
            <a:chExt cx="5312660" cy="3126127"/>
          </a:xfrm>
        </p:grpSpPr>
        <p:pic>
          <p:nvPicPr>
            <p:cNvPr id="1033" name="Picture 9">
              <a:extLst>
                <a:ext uri="{FF2B5EF4-FFF2-40B4-BE49-F238E27FC236}">
                  <a16:creationId xmlns:a16="http://schemas.microsoft.com/office/drawing/2014/main" id="{578B7FB2-EB7A-4657-BB5C-EF25AB4159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3225" y="2759784"/>
              <a:ext cx="5312660" cy="3126127"/>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9C7D94E7-FA40-443E-907B-2C11BF4CDCC8}"/>
                </a:ext>
              </a:extLst>
            </p:cNvPr>
            <p:cNvSpPr txBox="1"/>
            <p:nvPr/>
          </p:nvSpPr>
          <p:spPr>
            <a:xfrm>
              <a:off x="6836595" y="2901589"/>
              <a:ext cx="2527443" cy="646331"/>
            </a:xfrm>
            <a:prstGeom prst="rect">
              <a:avLst/>
            </a:prstGeom>
            <a:noFill/>
          </p:spPr>
          <p:txBody>
            <a:bodyPr wrap="square" rtlCol="0">
              <a:spAutoFit/>
            </a:bodyPr>
            <a:lstStyle/>
            <a:p>
              <a:r>
                <a:rPr lang="en-US" sz="1800" dirty="0">
                  <a:solidFill>
                    <a:srgbClr val="000000"/>
                  </a:solidFill>
                  <a:effectLst/>
                  <a:latin typeface="Calibri" panose="020F0502020204030204" pitchFamily="34" charset="0"/>
                </a:rPr>
                <a:t>Cat1, session 9, kibble C</a:t>
              </a:r>
              <a:endParaRPr lang="en-US" dirty="0"/>
            </a:p>
            <a:p>
              <a:endParaRPr lang="en-GB" dirty="0"/>
            </a:p>
          </p:txBody>
        </p:sp>
      </p:grpSp>
      <p:sp>
        <p:nvSpPr>
          <p:cNvPr id="23" name="TextBox 22">
            <a:extLst>
              <a:ext uri="{FF2B5EF4-FFF2-40B4-BE49-F238E27FC236}">
                <a16:creationId xmlns:a16="http://schemas.microsoft.com/office/drawing/2014/main" id="{9236D0AC-06A1-4CEC-9FEF-8EF289974788}"/>
              </a:ext>
            </a:extLst>
          </p:cNvPr>
          <p:cNvSpPr txBox="1"/>
          <p:nvPr/>
        </p:nvSpPr>
        <p:spPr>
          <a:xfrm>
            <a:off x="1507508" y="6504731"/>
            <a:ext cx="2265068" cy="369332"/>
          </a:xfrm>
          <a:prstGeom prst="rect">
            <a:avLst/>
          </a:prstGeom>
          <a:noFill/>
        </p:spPr>
        <p:txBody>
          <a:bodyPr wrap="square" rtlCol="0">
            <a:spAutoFit/>
          </a:bodyPr>
          <a:lstStyle/>
          <a:p>
            <a:pPr algn="ctr"/>
            <a:r>
              <a:rPr lang="en-GB" b="1" dirty="0"/>
              <a:t>NEW DATA</a:t>
            </a:r>
          </a:p>
        </p:txBody>
      </p:sp>
      <p:grpSp>
        <p:nvGrpSpPr>
          <p:cNvPr id="30" name="Group 29">
            <a:extLst>
              <a:ext uri="{FF2B5EF4-FFF2-40B4-BE49-F238E27FC236}">
                <a16:creationId xmlns:a16="http://schemas.microsoft.com/office/drawing/2014/main" id="{51EB0516-5911-4CB4-BDB6-9D9F9A2C201B}"/>
              </a:ext>
            </a:extLst>
          </p:cNvPr>
          <p:cNvGrpSpPr/>
          <p:nvPr/>
        </p:nvGrpSpPr>
        <p:grpSpPr>
          <a:xfrm>
            <a:off x="377568" y="653666"/>
            <a:ext cx="4857750" cy="2857500"/>
            <a:chOff x="377568" y="653666"/>
            <a:chExt cx="4857750" cy="2857500"/>
          </a:xfrm>
        </p:grpSpPr>
        <p:pic>
          <p:nvPicPr>
            <p:cNvPr id="1041" name="Picture 17">
              <a:extLst>
                <a:ext uri="{FF2B5EF4-FFF2-40B4-BE49-F238E27FC236}">
                  <a16:creationId xmlns:a16="http://schemas.microsoft.com/office/drawing/2014/main" id="{C5852CED-BEAF-416A-8632-EFE4970438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7568" y="653666"/>
              <a:ext cx="4857750" cy="2857500"/>
            </a:xfrm>
            <a:prstGeom prst="rect">
              <a:avLst/>
            </a:prstGeom>
            <a:noFill/>
            <a:extLst>
              <a:ext uri="{909E8E84-426E-40DD-AFC4-6F175D3DCCD1}">
                <a14:hiddenFill xmlns:a14="http://schemas.microsoft.com/office/drawing/2010/main">
                  <a:solidFill>
                    <a:srgbClr val="FFFFFF"/>
                  </a:solidFill>
                </a14:hiddenFill>
              </a:ext>
            </a:extLst>
          </p:spPr>
        </p:pic>
        <p:grpSp>
          <p:nvGrpSpPr>
            <p:cNvPr id="29" name="Group 28">
              <a:extLst>
                <a:ext uri="{FF2B5EF4-FFF2-40B4-BE49-F238E27FC236}">
                  <a16:creationId xmlns:a16="http://schemas.microsoft.com/office/drawing/2014/main" id="{DEED8A1E-C9C8-4459-BBE0-403651298B5A}"/>
                </a:ext>
              </a:extLst>
            </p:cNvPr>
            <p:cNvGrpSpPr/>
            <p:nvPr/>
          </p:nvGrpSpPr>
          <p:grpSpPr>
            <a:xfrm>
              <a:off x="3325823" y="820901"/>
              <a:ext cx="1407559" cy="1326426"/>
              <a:chOff x="3325823" y="820901"/>
              <a:chExt cx="1407559" cy="1326426"/>
            </a:xfrm>
          </p:grpSpPr>
          <p:sp>
            <p:nvSpPr>
              <p:cNvPr id="35" name="TextBox 34">
                <a:extLst>
                  <a:ext uri="{FF2B5EF4-FFF2-40B4-BE49-F238E27FC236}">
                    <a16:creationId xmlns:a16="http://schemas.microsoft.com/office/drawing/2014/main" id="{7F12AFB3-2345-4C1B-A8C4-248A5FC1AC62}"/>
                  </a:ext>
                </a:extLst>
              </p:cNvPr>
              <p:cNvSpPr txBox="1"/>
              <p:nvPr/>
            </p:nvSpPr>
            <p:spPr>
              <a:xfrm>
                <a:off x="3325823" y="820901"/>
                <a:ext cx="1407559" cy="369332"/>
              </a:xfrm>
              <a:prstGeom prst="rect">
                <a:avLst/>
              </a:prstGeom>
              <a:noFill/>
            </p:spPr>
            <p:txBody>
              <a:bodyPr wrap="square" rtlCol="0">
                <a:spAutoFit/>
              </a:bodyPr>
              <a:lstStyle/>
              <a:p>
                <a:pPr algn="ctr"/>
                <a:r>
                  <a:rPr lang="en-GB" dirty="0">
                    <a:solidFill>
                      <a:srgbClr val="FF0000"/>
                    </a:solidFill>
                  </a:rPr>
                  <a:t>breaks</a:t>
                </a:r>
              </a:p>
            </p:txBody>
          </p:sp>
          <p:cxnSp>
            <p:nvCxnSpPr>
              <p:cNvPr id="36" name="Straight Arrow Connector 35">
                <a:extLst>
                  <a:ext uri="{FF2B5EF4-FFF2-40B4-BE49-F238E27FC236}">
                    <a16:creationId xmlns:a16="http://schemas.microsoft.com/office/drawing/2014/main" id="{43DD76B0-6EB5-45BF-AA80-DB74EA596219}"/>
                  </a:ext>
                </a:extLst>
              </p:cNvPr>
              <p:cNvCxnSpPr>
                <a:cxnSpLocks/>
              </p:cNvCxnSpPr>
              <p:nvPr/>
            </p:nvCxnSpPr>
            <p:spPr>
              <a:xfrm flipH="1">
                <a:off x="3719245" y="1210435"/>
                <a:ext cx="305222" cy="93689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0A01FBA-5395-4382-AE67-5DED28ACEE92}"/>
                  </a:ext>
                </a:extLst>
              </p:cNvPr>
              <p:cNvCxnSpPr>
                <a:cxnSpLocks/>
              </p:cNvCxnSpPr>
              <p:nvPr/>
            </p:nvCxnSpPr>
            <p:spPr>
              <a:xfrm flipH="1">
                <a:off x="3534310" y="1210435"/>
                <a:ext cx="476532" cy="85490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33" name="TextBox 32">
            <a:extLst>
              <a:ext uri="{FF2B5EF4-FFF2-40B4-BE49-F238E27FC236}">
                <a16:creationId xmlns:a16="http://schemas.microsoft.com/office/drawing/2014/main" id="{D22AA496-2399-4345-97DB-33D6F22EF3D5}"/>
              </a:ext>
            </a:extLst>
          </p:cNvPr>
          <p:cNvSpPr txBox="1"/>
          <p:nvPr/>
        </p:nvSpPr>
        <p:spPr>
          <a:xfrm>
            <a:off x="606171" y="887626"/>
            <a:ext cx="2558264" cy="646331"/>
          </a:xfrm>
          <a:prstGeom prst="rect">
            <a:avLst/>
          </a:prstGeom>
          <a:noFill/>
        </p:spPr>
        <p:txBody>
          <a:bodyPr wrap="square" rtlCol="0">
            <a:spAutoFit/>
          </a:bodyPr>
          <a:lstStyle/>
          <a:p>
            <a:r>
              <a:rPr lang="en-US" sz="1800" dirty="0">
                <a:solidFill>
                  <a:srgbClr val="000000"/>
                </a:solidFill>
                <a:effectLst/>
                <a:latin typeface="Calibri" panose="020F0502020204030204" pitchFamily="34" charset="0"/>
              </a:rPr>
              <a:t>Cathy, session 3, kibble A’</a:t>
            </a:r>
            <a:endParaRPr lang="en-US" dirty="0"/>
          </a:p>
          <a:p>
            <a:endParaRPr lang="en-GB" dirty="0"/>
          </a:p>
        </p:txBody>
      </p:sp>
      <p:sp>
        <p:nvSpPr>
          <p:cNvPr id="34" name="TextBox 33">
            <a:extLst>
              <a:ext uri="{FF2B5EF4-FFF2-40B4-BE49-F238E27FC236}">
                <a16:creationId xmlns:a16="http://schemas.microsoft.com/office/drawing/2014/main" id="{D7EC85A9-0DFB-4E5F-A3F2-2585E56FEC37}"/>
              </a:ext>
            </a:extLst>
          </p:cNvPr>
          <p:cNvSpPr txBox="1"/>
          <p:nvPr/>
        </p:nvSpPr>
        <p:spPr>
          <a:xfrm>
            <a:off x="563438" y="3642094"/>
            <a:ext cx="2784300" cy="646331"/>
          </a:xfrm>
          <a:prstGeom prst="rect">
            <a:avLst/>
          </a:prstGeom>
          <a:noFill/>
        </p:spPr>
        <p:txBody>
          <a:bodyPr wrap="square" rtlCol="0">
            <a:spAutoFit/>
          </a:bodyPr>
          <a:lstStyle/>
          <a:p>
            <a:r>
              <a:rPr lang="en-US" sz="1800" dirty="0">
                <a:solidFill>
                  <a:srgbClr val="000000"/>
                </a:solidFill>
                <a:effectLst/>
                <a:latin typeface="Calibri" panose="020F0502020204030204" pitchFamily="34" charset="0"/>
              </a:rPr>
              <a:t>Moon, session 3, kibble A’</a:t>
            </a:r>
            <a:endParaRPr lang="en-US" dirty="0"/>
          </a:p>
          <a:p>
            <a:endParaRPr lang="en-GB" dirty="0"/>
          </a:p>
        </p:txBody>
      </p:sp>
    </p:spTree>
    <p:extLst>
      <p:ext uri="{BB962C8B-B14F-4D97-AF65-F5344CB8AC3E}">
        <p14:creationId xmlns:p14="http://schemas.microsoft.com/office/powerpoint/2010/main" val="2704228909"/>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1562</TotalTime>
  <Words>2130</Words>
  <Application>Microsoft Office PowerPoint</Application>
  <PresentationFormat>Grand écran</PresentationFormat>
  <Paragraphs>399</Paragraphs>
  <Slides>30</Slides>
  <Notes>30</Notes>
  <HiddenSlides>0</HiddenSlides>
  <MMClips>3</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30</vt:i4>
      </vt:variant>
    </vt:vector>
  </HeadingPairs>
  <TitlesOfParts>
    <vt:vector size="36" baseType="lpstr">
      <vt:lpstr>Abadi</vt:lpstr>
      <vt:lpstr>Aharoni</vt:lpstr>
      <vt:lpstr>Arial</vt:lpstr>
      <vt:lpstr>Calibri</vt:lpstr>
      <vt:lpstr>Calibri Light</vt:lpstr>
      <vt:lpstr>Thème Office</vt:lpstr>
      <vt:lpstr>Cats acoustic data Project</vt:lpstr>
      <vt:lpstr>Context</vt:lpstr>
      <vt:lpstr>Présentation PowerPoint</vt:lpstr>
      <vt:lpstr>Présentation PowerPoint</vt:lpstr>
      <vt:lpstr>Présentation PowerPoint</vt:lpstr>
      <vt:lpstr>I. B. Visualisation</vt:lpstr>
      <vt:lpstr>I. C. Processing</vt:lpstr>
      <vt:lpstr>II. Counting events  A. Creation of a new data set</vt:lpstr>
      <vt:lpstr>II. A. Creation of a new data set</vt:lpstr>
      <vt:lpstr>II. B. Amplitude - Method</vt:lpstr>
      <vt:lpstr>II. B. Amplitude - Results</vt:lpstr>
      <vt:lpstr>II. C. Machine Learning</vt:lpstr>
      <vt:lpstr>II. C. Machine Learning</vt:lpstr>
      <vt:lpstr>II. C. Machine Learning</vt:lpstr>
      <vt:lpstr>II. C. Machine Learning</vt:lpstr>
      <vt:lpstr>II. C. Machine Learning – Model application</vt:lpstr>
      <vt:lpstr>II. C. Machine Learning – Model application</vt:lpstr>
      <vt:lpstr>II. C. Machine Learning – Model application</vt:lpstr>
      <vt:lpstr>Improvements &amp; Leads</vt:lpstr>
      <vt:lpstr>Conclusion</vt:lpstr>
      <vt:lpstr>THANK YOU</vt:lpstr>
      <vt:lpstr>Présentation PowerPoint</vt:lpstr>
      <vt:lpstr>I. Data Quality – Processing  B. ICA</vt:lpstr>
      <vt:lpstr>I. Data Quality   C. Functional data analysis</vt:lpstr>
      <vt:lpstr>II. Counting events  B. Labelling</vt:lpstr>
      <vt:lpstr>II. Counting events   C. Break detection methodology</vt:lpstr>
      <vt:lpstr>II. Counting events   C. Break detection methodology – manual method</vt:lpstr>
      <vt:lpstr>II. Counting events   C. Break detection methodology - application of the random forest model</vt:lpstr>
      <vt:lpstr>II. Counting events   C. Break detection methodology - application of the random forest model</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Cats acoustic data Project</dc:title>
  <dc:creator>Audrey Bony</dc:creator>
  <cp:lastModifiedBy>Anne-Victoire Lagroy de Croutte de Saint Martin</cp:lastModifiedBy>
  <cp:revision>126</cp:revision>
  <dcterms:created xsi:type="dcterms:W3CDTF">2021-01-27T09:49:50Z</dcterms:created>
  <dcterms:modified xsi:type="dcterms:W3CDTF">2021-02-03T08:59:33Z</dcterms:modified>
</cp:coreProperties>
</file>

<file path=docProps/thumbnail.jpeg>
</file>